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  <p:sldMasterId id="2147483684" r:id="rId4"/>
    <p:sldMasterId id="2147483727" r:id="rId5"/>
    <p:sldMasterId id="2147483741" r:id="rId6"/>
    <p:sldMasterId id="2147483755" r:id="rId7"/>
    <p:sldMasterId id="2147483769" r:id="rId8"/>
    <p:sldMasterId id="2147483781" r:id="rId9"/>
    <p:sldMasterId id="2147483795" r:id="rId10"/>
    <p:sldMasterId id="2147483809" r:id="rId11"/>
  </p:sldMasterIdLst>
  <p:notesMasterIdLst>
    <p:notesMasterId r:id="rId48"/>
  </p:notesMasterIdLst>
  <p:sldIdLst>
    <p:sldId id="256" r:id="rId12"/>
    <p:sldId id="306" r:id="rId13"/>
    <p:sldId id="296" r:id="rId14"/>
    <p:sldId id="303" r:id="rId15"/>
    <p:sldId id="309" r:id="rId16"/>
    <p:sldId id="259" r:id="rId17"/>
    <p:sldId id="260" r:id="rId18"/>
    <p:sldId id="310" r:id="rId19"/>
    <p:sldId id="262" r:id="rId20"/>
    <p:sldId id="313" r:id="rId21"/>
    <p:sldId id="265" r:id="rId22"/>
    <p:sldId id="266" r:id="rId23"/>
    <p:sldId id="311" r:id="rId24"/>
    <p:sldId id="312" r:id="rId25"/>
    <p:sldId id="263" r:id="rId26"/>
    <p:sldId id="264" r:id="rId27"/>
    <p:sldId id="267" r:id="rId28"/>
    <p:sldId id="314" r:id="rId29"/>
    <p:sldId id="269" r:id="rId30"/>
    <p:sldId id="276" r:id="rId31"/>
    <p:sldId id="277" r:id="rId32"/>
    <p:sldId id="278" r:id="rId33"/>
    <p:sldId id="270" r:id="rId34"/>
    <p:sldId id="292" r:id="rId35"/>
    <p:sldId id="272" r:id="rId36"/>
    <p:sldId id="293" r:id="rId37"/>
    <p:sldId id="274" r:id="rId38"/>
    <p:sldId id="308" r:id="rId39"/>
    <p:sldId id="275" r:id="rId40"/>
    <p:sldId id="295" r:id="rId41"/>
    <p:sldId id="279" r:id="rId42"/>
    <p:sldId id="280" r:id="rId43"/>
    <p:sldId id="317" r:id="rId44"/>
    <p:sldId id="315" r:id="rId45"/>
    <p:sldId id="316" r:id="rId46"/>
    <p:sldId id="289" r:id="rId4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Wingdings 2" panose="05020102010507070707" pitchFamily="18" charset="2"/>
      <p:regular r:id="rId53"/>
    </p:embeddedFont>
    <p:embeddedFont>
      <p:font typeface="Tw Cen MT" panose="020B0602020104020603" pitchFamily="34" charset="0"/>
      <p:regular r:id="rId54"/>
      <p:bold r:id="rId55"/>
      <p:italic r:id="rId56"/>
      <p:boldItalic r:id="rId57"/>
    </p:embeddedFont>
    <p:embeddedFont>
      <p:font typeface="Georgia" panose="02040502050405020303" pitchFamily="18" charset="0"/>
      <p:regular r:id="rId58"/>
      <p:bold r:id="rId59"/>
      <p:italic r:id="rId60"/>
      <p:boldItalic r:id="rId61"/>
    </p:embeddedFont>
    <p:embeddedFont>
      <p:font typeface="Lucida Sans" panose="020B0602030504020204" pitchFamily="34" charset="0"/>
      <p:regular r:id="rId62"/>
      <p:bold r:id="rId63"/>
      <p:italic r:id="rId64"/>
      <p:boldItalic r:id="rId65"/>
    </p:embeddedFont>
    <p:embeddedFont>
      <p:font typeface="Gill Sans" panose="020B0604020202020204" charset="0"/>
      <p:regular r:id="rId66"/>
      <p:bold r:id="rId67"/>
    </p:embeddedFont>
    <p:embeddedFont>
      <p:font typeface="Book Antiqua" panose="02040602050305030304" pitchFamily="18" charset="0"/>
      <p:regular r:id="rId68"/>
      <p:bold r:id="rId69"/>
      <p:italic r:id="rId70"/>
      <p:boldItalic r:id="rId71"/>
    </p:embeddedFont>
    <p:embeddedFont>
      <p:font typeface="Roboto" panose="020B0604020202020204" charset="0"/>
      <p:regular r:id="rId72"/>
      <p:bold r:id="rId73"/>
      <p:italic r:id="rId74"/>
      <p:boldItalic r:id="rId75"/>
    </p:embeddedFont>
    <p:embeddedFont>
      <p:font typeface="Verdana" panose="020B0604030504040204" pitchFamily="34" charset="0"/>
      <p:regular r:id="rId76"/>
      <p:bold r:id="rId77"/>
      <p:italic r:id="rId78"/>
      <p:boldItalic r:id="rId7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4BFFFAB-BB8C-4AB6-A524-216A8DE324E5}">
  <a:tblStyle styleId="{84BFFFAB-BB8C-4AB6-A524-216A8DE324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671" autoAdjust="0"/>
  </p:normalViewPr>
  <p:slideViewPr>
    <p:cSldViewPr>
      <p:cViewPr>
        <p:scale>
          <a:sx n="84" d="100"/>
          <a:sy n="84" d="100"/>
        </p:scale>
        <p:origin x="-342" y="-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font" Target="fonts/font15.fntdata"/><Relationship Id="rId68" Type="http://schemas.openxmlformats.org/officeDocument/2006/relationships/font" Target="fonts/font20.fntdata"/><Relationship Id="rId76" Type="http://schemas.openxmlformats.org/officeDocument/2006/relationships/font" Target="fonts/font28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2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font" Target="fonts/font18.fntdata"/><Relationship Id="rId74" Type="http://schemas.openxmlformats.org/officeDocument/2006/relationships/font" Target="fonts/font26.fntdata"/><Relationship Id="rId79" Type="http://schemas.openxmlformats.org/officeDocument/2006/relationships/font" Target="fonts/font31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13.fntdata"/><Relationship Id="rId82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font" Target="fonts/font17.fntdata"/><Relationship Id="rId73" Type="http://schemas.openxmlformats.org/officeDocument/2006/relationships/font" Target="fonts/font25.fntdata"/><Relationship Id="rId78" Type="http://schemas.openxmlformats.org/officeDocument/2006/relationships/font" Target="fonts/font30.fntdata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font" Target="fonts/font16.fntdata"/><Relationship Id="rId69" Type="http://schemas.openxmlformats.org/officeDocument/2006/relationships/font" Target="fonts/font21.fntdata"/><Relationship Id="rId77" Type="http://schemas.openxmlformats.org/officeDocument/2006/relationships/font" Target="fonts/font29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3.fntdata"/><Relationship Id="rId72" Type="http://schemas.openxmlformats.org/officeDocument/2006/relationships/font" Target="fonts/font24.fntdata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font" Target="fonts/font11.fntdata"/><Relationship Id="rId67" Type="http://schemas.openxmlformats.org/officeDocument/2006/relationships/font" Target="fonts/font19.fntdata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70" Type="http://schemas.openxmlformats.org/officeDocument/2006/relationships/font" Target="fonts/font22.fntdata"/><Relationship Id="rId75" Type="http://schemas.openxmlformats.org/officeDocument/2006/relationships/font" Target="fonts/font27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font" Target="fonts/font1.fntdata"/><Relationship Id="rId57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280715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•IB: </a:t>
            </a:r>
            <a:r>
              <a:rPr lang="en" dirty="0">
                <a:solidFill>
                  <a:srgbClr val="5F5F5F"/>
                </a:solidFill>
                <a:latin typeface="Verdana"/>
                <a:ea typeface="Verdana"/>
                <a:cs typeface="Verdana"/>
                <a:sym typeface="Verdana"/>
              </a:rPr>
              <a:t>Designed to develop the intellectual, personal, emotional, &amp; social skills to live, learn &amp; work in a rapidly </a:t>
            </a:r>
            <a:r>
              <a:rPr lang="en" b="1" dirty="0">
                <a:solidFill>
                  <a:srgbClr val="5F5F5F"/>
                </a:solidFill>
                <a:latin typeface="Verdana"/>
                <a:ea typeface="Verdana"/>
                <a:cs typeface="Verdana"/>
                <a:sym typeface="Verdana"/>
              </a:rPr>
              <a:t>globalizing</a:t>
            </a:r>
            <a:r>
              <a:rPr lang="en" dirty="0">
                <a:solidFill>
                  <a:srgbClr val="5F5F5F"/>
                </a:solidFill>
                <a:latin typeface="Verdana"/>
                <a:ea typeface="Verdana"/>
                <a:cs typeface="Verdana"/>
                <a:sym typeface="Verdana"/>
              </a:rPr>
              <a:t> world. Scholarships are available specifically for IB students</a:t>
            </a:r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/>
          </a:p>
        </p:txBody>
      </p:sp>
      <p:sp>
        <p:nvSpPr>
          <p:cNvPr id="549" name="Shape 5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29057" indent="-280406">
              <a:defRPr sz="2600"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21626" indent="-224325">
              <a:defRPr sz="2600"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570276" indent="-224325">
              <a:defRPr sz="2600"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18927" indent="-224325">
              <a:defRPr sz="2600"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467577" indent="-224325" eaLnBrk="0" fontAlgn="base" hangingPunct="0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16227" indent="-224325" eaLnBrk="0" fontAlgn="base" hangingPunct="0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364878" indent="-224325" eaLnBrk="0" fontAlgn="base" hangingPunct="0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13528" indent="-224325" eaLnBrk="0" fontAlgn="base" hangingPunct="0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>
              <a:buClr>
                <a:srgbClr val="4F81BD"/>
              </a:buClr>
            </a:pPr>
            <a:fld id="{9CF84119-8F4A-4353-A381-3E8D6CE0361C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>
                <a:buClr>
                  <a:srgbClr val="4F81BD"/>
                </a:buClr>
              </a:pPr>
              <a:t>10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CDDD32-1EDA-4C97-999A-97D54209D441}" type="slidenum">
              <a:rPr lang="en-US" smtClean="0">
                <a:solidFill>
                  <a:prstClr val="black"/>
                </a:solidFill>
              </a:rPr>
              <a:pPr eaLnBrk="1" hangingPunct="1"/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1650206"/>
            <a:ext cx="0" cy="314096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0858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028700"/>
            <a:ext cx="8833104" cy="6858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4793742"/>
            <a:ext cx="8833104" cy="233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143009"/>
            <a:ext cx="4040188" cy="549731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2" y="1143000"/>
            <a:ext cx="4041775" cy="54864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4807458"/>
            <a:ext cx="35814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96012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1853537"/>
            <a:ext cx="4041648" cy="286380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1853537"/>
            <a:ext cx="4038600" cy="286664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781812"/>
            <a:ext cx="457200" cy="330994"/>
          </a:xfrm>
        </p:spPr>
        <p:txBody>
          <a:bodyPr/>
          <a:lstStyle>
            <a:lvl1pPr algn="ctr">
              <a:defRPr/>
            </a:lvl1pPr>
          </a:lstStyle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09135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777015"/>
            <a:ext cx="457200" cy="330994"/>
          </a:xfrm>
        </p:spPr>
        <p:txBody>
          <a:bodyPr/>
          <a:lstStyle/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1732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18872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4743452"/>
            <a:ext cx="609600" cy="33099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CC712E-2D98-4123-BF07-1257E57018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905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14300"/>
            <a:ext cx="8833104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89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2362200" cy="74295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485901"/>
            <a:ext cx="2362200" cy="3108722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514350"/>
            <a:ext cx="5638800" cy="4057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5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383280" cy="2743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66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14300"/>
            <a:ext cx="8833104" cy="22631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5"/>
            <a:ext cx="457200" cy="330994"/>
          </a:xfrm>
        </p:spPr>
        <p:txBody>
          <a:bodyPr/>
          <a:lstStyle/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3771900"/>
            <a:ext cx="5867400" cy="9144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457200"/>
            <a:ext cx="5867400" cy="3200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742950"/>
            <a:ext cx="2438400" cy="394335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4803738"/>
            <a:ext cx="3044952" cy="274320"/>
          </a:xfrm>
        </p:spPr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584448" cy="2743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408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00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802505" y="2458593"/>
            <a:ext cx="468401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194322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2265188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2257428"/>
            <a:ext cx="457200" cy="330994"/>
          </a:xfrm>
        </p:spPr>
        <p:txBody>
          <a:bodyPr/>
          <a:lstStyle/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12"/>
            <a:ext cx="6553200" cy="43660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28603"/>
            <a:ext cx="14478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13156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2"/>
            <a:ext cx="8229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53954"/>
            <a:ext cx="8229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8D426-6B6A-4761-B217-5544EE62419C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26547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50948" y="160743"/>
            <a:ext cx="7793037" cy="1096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1513285"/>
            <a:ext cx="381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1513285"/>
            <a:ext cx="381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82688" y="3113485"/>
            <a:ext cx="381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5088" y="3113485"/>
            <a:ext cx="381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2050" y="4682729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4682729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42150" y="4682729"/>
            <a:ext cx="1905000" cy="342900"/>
          </a:xfrm>
        </p:spPr>
        <p:txBody>
          <a:bodyPr/>
          <a:lstStyle>
            <a:lvl1pPr>
              <a:defRPr smtClean="0"/>
            </a:lvl1pPr>
          </a:lstStyle>
          <a:p>
            <a:fld id="{9B5D6E6D-D54F-9346-9616-9C50CB973B11}" type="slidenum">
              <a:rPr lang="en-US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12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2286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885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45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1815084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1649589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31445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96788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769779"/>
            <a:ext cx="457200" cy="330994"/>
          </a:xfrm>
        </p:spPr>
        <p:txBody>
          <a:bodyPr/>
          <a:lstStyle/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11478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1714500"/>
            <a:ext cx="8833104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06764"/>
            <a:ext cx="8833104" cy="16047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057406"/>
            <a:ext cx="6480174" cy="1254919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18288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649589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0050"/>
            <a:ext cx="7772400" cy="1143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78186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4807458"/>
            <a:ext cx="3044952" cy="274320"/>
          </a:xfrm>
        </p:spPr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93" y="1181739"/>
            <a:ext cx="8921" cy="361466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35568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1650206"/>
            <a:ext cx="0" cy="314096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0858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028700"/>
            <a:ext cx="8833104" cy="6858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4793742"/>
            <a:ext cx="8833104" cy="233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143006"/>
            <a:ext cx="4040188" cy="549731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2" y="1143000"/>
            <a:ext cx="4041775" cy="54864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4807458"/>
            <a:ext cx="35814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96012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1853537"/>
            <a:ext cx="4041648" cy="286380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1853537"/>
            <a:ext cx="4038600" cy="286664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781812"/>
            <a:ext cx="457200" cy="330994"/>
          </a:xfrm>
        </p:spPr>
        <p:txBody>
          <a:bodyPr/>
          <a:lstStyle>
            <a:lvl1pPr algn="ctr">
              <a:defRPr/>
            </a:lvl1pPr>
          </a:lstStyle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78225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777015"/>
            <a:ext cx="457200" cy="330994"/>
          </a:xfrm>
        </p:spPr>
        <p:txBody>
          <a:bodyPr/>
          <a:lstStyle/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55787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18872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4743452"/>
            <a:ext cx="609600" cy="33099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CC712E-2D98-4123-BF07-1257E57018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5805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14300"/>
            <a:ext cx="8833104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89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2362200" cy="74295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485901"/>
            <a:ext cx="2362200" cy="3108722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514350"/>
            <a:ext cx="5638800" cy="4057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5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383280" cy="2743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1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14300"/>
            <a:ext cx="8833104" cy="22631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5"/>
            <a:ext cx="457200" cy="330994"/>
          </a:xfrm>
        </p:spPr>
        <p:txBody>
          <a:bodyPr/>
          <a:lstStyle/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3771900"/>
            <a:ext cx="5867400" cy="9144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457200"/>
            <a:ext cx="5867400" cy="3200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742950"/>
            <a:ext cx="2438400" cy="394335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4803738"/>
            <a:ext cx="3044952" cy="274320"/>
          </a:xfrm>
        </p:spPr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584448" cy="2743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842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96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802505" y="2458593"/>
            <a:ext cx="468401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194322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2265188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2257428"/>
            <a:ext cx="457200" cy="330994"/>
          </a:xfrm>
        </p:spPr>
        <p:txBody>
          <a:bodyPr/>
          <a:lstStyle/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6"/>
            <a:ext cx="6553200" cy="43660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28603"/>
            <a:ext cx="14478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83598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122336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1313821" y="1276819"/>
            <a:ext cx="6516300" cy="127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0" y="4264951"/>
            <a:ext cx="9144000" cy="32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Merriweather Sans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Merriweather San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" name="Shape 62"/>
          <p:cNvCxnSpPr/>
          <p:nvPr/>
        </p:nvCxnSpPr>
        <p:spPr>
          <a:xfrm>
            <a:off x="1313821" y="2558474"/>
            <a:ext cx="6516300" cy="0"/>
          </a:xfrm>
          <a:prstGeom prst="straightConnector1">
            <a:avLst/>
          </a:prstGeom>
          <a:blipFill rotWithShape="1">
            <a:blip r:embed="rId2">
              <a:alphaModFix/>
            </a:blip>
            <a:tile tx="0" ty="0" sx="99997" sy="99997" flip="none" algn="tl"/>
          </a:blipFill>
          <a:ln w="9525" cap="flat" cmpd="sng">
            <a:solidFill>
              <a:srgbClr val="CB3921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63" name="Shape 63"/>
          <p:cNvCxnSpPr/>
          <p:nvPr/>
        </p:nvCxnSpPr>
        <p:spPr>
          <a:xfrm>
            <a:off x="1313821" y="1276819"/>
            <a:ext cx="6516300" cy="1200"/>
          </a:xfrm>
          <a:prstGeom prst="straightConnector1">
            <a:avLst/>
          </a:prstGeom>
          <a:blipFill rotWithShape="1">
            <a:blip r:embed="rId2">
              <a:alphaModFix/>
            </a:blip>
            <a:tile tx="0" ty="0" sx="99997" sy="99997" flip="none" algn="tl"/>
          </a:blipFill>
          <a:ln w="9525" cap="flat" cmpd="sng">
            <a:solidFill>
              <a:srgbClr val="CB3921"/>
            </a:solidFill>
            <a:prstDash val="solid"/>
            <a:miter lim="8000"/>
            <a:headEnd type="none" w="med" len="med"/>
            <a:tailEnd type="none" w="med" len="med"/>
          </a:ln>
        </p:spPr>
      </p:cxnSp>
      <p:pic>
        <p:nvPicPr>
          <p:cNvPr id="64" name="Shape 64" descr="DPS 2-color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2094" y="2922620"/>
            <a:ext cx="3539700" cy="8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2"/>
            <a:ext cx="8229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53948"/>
            <a:ext cx="8229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8D426-6B6A-4761-B217-5544EE62419C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4692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50948" y="160741"/>
            <a:ext cx="7793037" cy="1096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1513285"/>
            <a:ext cx="381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1513285"/>
            <a:ext cx="381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82688" y="3113485"/>
            <a:ext cx="381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5088" y="3113485"/>
            <a:ext cx="381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2050" y="4682729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4682729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42150" y="4682729"/>
            <a:ext cx="1905000" cy="342900"/>
          </a:xfrm>
        </p:spPr>
        <p:txBody>
          <a:bodyPr/>
          <a:lstStyle>
            <a:lvl1pPr>
              <a:defRPr smtClean="0"/>
            </a:lvl1pPr>
          </a:lstStyle>
          <a:p>
            <a:fld id="{9B5D6E6D-D54F-9346-9616-9C50CB973B11}" type="slidenum">
              <a:rPr lang="en-US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882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2286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885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45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1815084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31445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65063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769779"/>
            <a:ext cx="457200" cy="330994"/>
          </a:xfrm>
        </p:spPr>
        <p:txBody>
          <a:bodyPr/>
          <a:lstStyle/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66864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1714500"/>
            <a:ext cx="8833104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06764"/>
            <a:ext cx="8833104" cy="16047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057400"/>
            <a:ext cx="6480174" cy="1254919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18288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0050"/>
            <a:ext cx="7772400" cy="1143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45568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4807458"/>
            <a:ext cx="3044952" cy="274320"/>
          </a:xfrm>
        </p:spPr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1" y="1181739"/>
            <a:ext cx="8921" cy="361466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20686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1650206"/>
            <a:ext cx="0" cy="314096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0858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028700"/>
            <a:ext cx="8833104" cy="6858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4793742"/>
            <a:ext cx="8833104" cy="233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4040188" cy="549731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1" y="1143000"/>
            <a:ext cx="4041775" cy="54864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4807458"/>
            <a:ext cx="35814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96012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1853537"/>
            <a:ext cx="4041648" cy="286380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1853537"/>
            <a:ext cx="4038600" cy="286664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781812"/>
            <a:ext cx="457200" cy="330994"/>
          </a:xfrm>
        </p:spPr>
        <p:txBody>
          <a:bodyPr/>
          <a:lstStyle>
            <a:lvl1pPr algn="ctr">
              <a:defRPr/>
            </a:lvl1pPr>
          </a:lstStyle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63205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777015"/>
            <a:ext cx="457200" cy="330994"/>
          </a:xfrm>
        </p:spPr>
        <p:txBody>
          <a:bodyPr/>
          <a:lstStyle/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828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18872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4743450"/>
            <a:ext cx="609600" cy="33099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CC712E-2D98-4123-BF07-1257E57018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8803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14300"/>
            <a:ext cx="8833104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89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2362200" cy="74295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485901"/>
            <a:ext cx="2362200" cy="3108722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514350"/>
            <a:ext cx="5638800" cy="4057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383280" cy="2743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34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 descr="DPS 2-color Spark only.png"/>
          <p:cNvPicPr preferRelativeResize="0"/>
          <p:nvPr/>
        </p:nvPicPr>
        <p:blipFill rotWithShape="1">
          <a:blip r:embed="rId2">
            <a:alphaModFix amt="4000"/>
          </a:blip>
          <a:srcRect/>
          <a:stretch/>
        </p:blipFill>
        <p:spPr>
          <a:xfrm>
            <a:off x="1766388" y="323350"/>
            <a:ext cx="6671400" cy="465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667564" y="205978"/>
            <a:ext cx="70191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6078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E6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667564" y="1200150"/>
            <a:ext cx="70191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92100" marR="0" lvl="0" indent="63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04D65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04D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00100" marR="0" lvl="1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59CA2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959C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38237" marR="0" lvl="2" indent="30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59CA2"/>
              </a:buClr>
              <a:buSzPts val="2000"/>
              <a:buFont typeface="Merriweather Sans"/>
              <a:buChar char="&gt;"/>
              <a:defRPr sz="2000" b="0" i="0" u="none" strike="noStrike" cap="none">
                <a:solidFill>
                  <a:srgbClr val="959C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947" y="1703269"/>
            <a:ext cx="966600" cy="1004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Shape 73"/>
          <p:cNvCxnSpPr/>
          <p:nvPr/>
        </p:nvCxnSpPr>
        <p:spPr>
          <a:xfrm rot="10800000" flipH="1">
            <a:off x="1333845" y="206034"/>
            <a:ext cx="900" cy="4730400"/>
          </a:xfrm>
          <a:prstGeom prst="straightConnector1">
            <a:avLst/>
          </a:prstGeom>
          <a:blipFill rotWithShape="0">
            <a:blip r:embed="rId4">
              <a:alphaModFix/>
            </a:blip>
            <a:tile tx="0" ty="-1576875" sx="99997" sy="99997" flip="none" algn="tl"/>
          </a:blipFill>
          <a:ln w="9525" cap="flat" cmpd="sng">
            <a:solidFill>
              <a:srgbClr val="CB3921"/>
            </a:solidFill>
            <a:prstDash val="solid"/>
            <a:miter lim="8000"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14300"/>
            <a:ext cx="8833104" cy="22631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/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3771900"/>
            <a:ext cx="5867400" cy="9144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457200"/>
            <a:ext cx="5867400" cy="3200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742950"/>
            <a:ext cx="2438400" cy="394335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4803738"/>
            <a:ext cx="3044952" cy="274320"/>
          </a:xfrm>
        </p:spPr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584448" cy="2743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222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51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802505" y="2458593"/>
            <a:ext cx="468401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194322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2265188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2257426"/>
            <a:ext cx="457200" cy="330994"/>
          </a:xfrm>
        </p:spPr>
        <p:txBody>
          <a:bodyPr/>
          <a:lstStyle/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553200" cy="43660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28601"/>
            <a:ext cx="14478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67697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8229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53942"/>
            <a:ext cx="8229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8D426-6B6A-4761-B217-5544EE62419C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6128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50939" y="160735"/>
            <a:ext cx="7793037" cy="1096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1513285"/>
            <a:ext cx="381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1513285"/>
            <a:ext cx="381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82688" y="3113485"/>
            <a:ext cx="381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5088" y="3113485"/>
            <a:ext cx="381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2050" y="4682729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4682729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42150" y="4682729"/>
            <a:ext cx="1905000" cy="342900"/>
          </a:xfrm>
        </p:spPr>
        <p:txBody>
          <a:bodyPr/>
          <a:lstStyle>
            <a:lvl1pPr>
              <a:defRPr smtClean="0"/>
            </a:lvl1pPr>
          </a:lstStyle>
          <a:p>
            <a:fld id="{9B5D6E6D-D54F-9346-9616-9C50CB973B11}" type="slidenum">
              <a:rPr lang="en-US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90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bg>
      <p:bgPr>
        <a:solidFill>
          <a:srgbClr val="CB382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2394118" y="1761304"/>
            <a:ext cx="6034500" cy="102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9" name="Shape 79"/>
          <p:cNvCxnSpPr/>
          <p:nvPr/>
        </p:nvCxnSpPr>
        <p:spPr>
          <a:xfrm rot="10800000">
            <a:off x="1777853" y="273862"/>
            <a:ext cx="0" cy="4493400"/>
          </a:xfrm>
          <a:prstGeom prst="straightConnector1">
            <a:avLst/>
          </a:prstGeom>
          <a:blipFill rotWithShape="1">
            <a:blip r:embed="rId2">
              <a:alphaModFix/>
            </a:blip>
            <a:tile tx="0" ty="0" sx="99997" sy="99997" flip="none" algn="tl"/>
          </a:blipFill>
          <a:ln w="9525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cxnSp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762" y="1632224"/>
            <a:ext cx="1221900" cy="12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bg>
      <p:bgPr>
        <a:solidFill>
          <a:srgbClr val="122336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2394118" y="1761304"/>
            <a:ext cx="6034500" cy="102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" name="Shape 86"/>
          <p:cNvCxnSpPr/>
          <p:nvPr/>
        </p:nvCxnSpPr>
        <p:spPr>
          <a:xfrm rot="10800000">
            <a:off x="1777853" y="273862"/>
            <a:ext cx="0" cy="4493400"/>
          </a:xfrm>
          <a:prstGeom prst="straightConnector1">
            <a:avLst/>
          </a:prstGeom>
          <a:blipFill rotWithShape="1">
            <a:blip r:embed="rId2">
              <a:alphaModFix/>
            </a:blip>
            <a:tile tx="0" ty="0" sx="99997" sy="99997" flip="none" algn="tl"/>
          </a:blipFill>
          <a:ln w="9525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cxn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762" y="1632224"/>
            <a:ext cx="1221900" cy="12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6078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E6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04D65"/>
              </a:buClr>
              <a:buSzPts val="3200"/>
              <a:buFont typeface="Arial"/>
              <a:buNone/>
              <a:defRPr sz="2400" b="1" i="0" u="none" strike="noStrike" cap="none">
                <a:solidFill>
                  <a:srgbClr val="304D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59CA2"/>
              </a:buClr>
              <a:buSzPts val="2800"/>
              <a:buFont typeface="Merriweather Sans"/>
              <a:buNone/>
              <a:defRPr sz="2000" b="1" i="0" u="none" strike="noStrike" cap="none">
                <a:solidFill>
                  <a:srgbClr val="959C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59CA2"/>
              </a:buClr>
              <a:buSzPts val="2400"/>
              <a:buFont typeface="Merriweather Sans"/>
              <a:buNone/>
              <a:defRPr sz="1800" b="1" i="0" u="none" strike="noStrike" cap="none">
                <a:solidFill>
                  <a:srgbClr val="959C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92100" marR="0" lvl="0" indent="12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04D6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04D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7062" marR="0" lvl="1" indent="-428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59CA2"/>
              </a:buClr>
              <a:buSzPts val="2000"/>
              <a:buFont typeface="Merriweather Sans"/>
              <a:buChar char="&gt;"/>
              <a:defRPr sz="2000" b="0" i="0" u="none" strike="noStrike" cap="none">
                <a:solidFill>
                  <a:srgbClr val="959C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2350" marR="0" lvl="2" indent="-63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59CA2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959C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04D65"/>
              </a:buClr>
              <a:buSzPts val="3200"/>
              <a:buFont typeface="Arial"/>
              <a:buNone/>
              <a:defRPr sz="2400" b="1" i="0" u="none" strike="noStrike" cap="none">
                <a:solidFill>
                  <a:srgbClr val="304D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59CA2"/>
              </a:buClr>
              <a:buSzPts val="2800"/>
              <a:buFont typeface="Merriweather Sans"/>
              <a:buNone/>
              <a:defRPr sz="2000" b="1" i="0" u="none" strike="noStrike" cap="none">
                <a:solidFill>
                  <a:srgbClr val="959C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59CA2"/>
              </a:buClr>
              <a:buSzPts val="2400"/>
              <a:buFont typeface="Merriweather Sans"/>
              <a:buNone/>
              <a:defRPr sz="1800" b="1" i="0" u="none" strike="noStrike" cap="none">
                <a:solidFill>
                  <a:srgbClr val="959C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92100" marR="0" lvl="0" indent="12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04D6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04D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7062" marR="0" lvl="1" indent="-428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59CA2"/>
              </a:buClr>
              <a:buSzPts val="2000"/>
              <a:buFont typeface="Merriweather Sans"/>
              <a:buChar char="&gt;"/>
              <a:defRPr sz="2000" b="0" i="0" u="none" strike="noStrike" cap="none">
                <a:solidFill>
                  <a:srgbClr val="959C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2350" marR="0" lvl="2" indent="-63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59CA2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959C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6078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3E6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92100" marR="0" lvl="0" indent="1143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04D65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04D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7062" marR="0" lvl="1" indent="5873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9CA2"/>
              </a:buClr>
              <a:buSzPts val="2800"/>
              <a:buFont typeface="Merriweather Sans"/>
              <a:buChar char="&gt;"/>
              <a:defRPr sz="2800" b="0" i="0" u="none" strike="noStrike" cap="none">
                <a:solidFill>
                  <a:srgbClr val="959C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2350" marR="0" lvl="2" indent="698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59CA2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959C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04D65"/>
              </a:buClr>
              <a:buSzPts val="3200"/>
              <a:buFont typeface="Arial"/>
              <a:buNone/>
              <a:defRPr sz="1400" b="0" i="0" u="none" strike="noStrike" cap="none">
                <a:solidFill>
                  <a:srgbClr val="304D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59CA2"/>
              </a:buClr>
              <a:buSzPts val="2800"/>
              <a:buFont typeface="Merriweather Sans"/>
              <a:buNone/>
              <a:defRPr sz="1200" b="0" i="0" u="none" strike="noStrike" cap="none">
                <a:solidFill>
                  <a:srgbClr val="959C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59CA2"/>
              </a:buClr>
              <a:buSzPts val="2400"/>
              <a:buFont typeface="Merriweather Sans"/>
              <a:buNone/>
              <a:defRPr sz="1000" b="0" i="0" u="none" strike="noStrike" cap="none">
                <a:solidFill>
                  <a:srgbClr val="959C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6078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3E6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04D65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304D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9CA2"/>
              </a:buClr>
              <a:buSzPts val="1400"/>
              <a:buFont typeface="Merriweather Sans"/>
              <a:buNone/>
              <a:defRPr sz="2800" b="0" i="0" u="none" strike="noStrike" cap="none">
                <a:solidFill>
                  <a:srgbClr val="959C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59CA2"/>
              </a:buClr>
              <a:buSzPts val="1400"/>
              <a:buFont typeface="Merriweather Sans"/>
              <a:buNone/>
              <a:defRPr sz="2400" b="0" i="0" u="none" strike="noStrike" cap="none">
                <a:solidFill>
                  <a:srgbClr val="959C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04D65"/>
              </a:buClr>
              <a:buSzPts val="3200"/>
              <a:buFont typeface="Arial"/>
              <a:buNone/>
              <a:defRPr sz="1400" b="0" i="0" u="none" strike="noStrike" cap="none">
                <a:solidFill>
                  <a:srgbClr val="304D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59CA2"/>
              </a:buClr>
              <a:buSzPts val="2800"/>
              <a:buFont typeface="Merriweather Sans"/>
              <a:buNone/>
              <a:defRPr sz="1200" b="0" i="0" u="none" strike="noStrike" cap="none">
                <a:solidFill>
                  <a:srgbClr val="959C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59CA2"/>
              </a:buClr>
              <a:buSzPts val="2400"/>
              <a:buFont typeface="Merriweather Sans"/>
              <a:buNone/>
              <a:defRPr sz="1000" b="0" i="0" u="none" strike="noStrike" cap="none">
                <a:solidFill>
                  <a:srgbClr val="959C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6078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E6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92100" marR="0" lvl="0" indent="1143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04D65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04D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7062" marR="0" lvl="1" indent="5873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9CA2"/>
              </a:buClr>
              <a:buSzPts val="2800"/>
              <a:buFont typeface="Merriweather Sans"/>
              <a:buChar char="&gt;"/>
              <a:defRPr sz="2800" b="0" i="0" u="none" strike="noStrike" cap="none">
                <a:solidFill>
                  <a:srgbClr val="959C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2350" marR="0" lvl="2" indent="698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59CA2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959C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6078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E6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 rot="5400000">
            <a:off x="1272749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92100" marR="0" lvl="0" indent="1143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04D65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04D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7062" marR="0" lvl="1" indent="5873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9CA2"/>
              </a:buClr>
              <a:buSzPts val="2800"/>
              <a:buFont typeface="Merriweather Sans"/>
              <a:buChar char="&gt;"/>
              <a:defRPr sz="2800" b="0" i="0" u="none" strike="noStrike" cap="none">
                <a:solidFill>
                  <a:srgbClr val="959C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2350" marR="0" lvl="2" indent="698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59CA2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959C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400"/>
              <a:buFont typeface="Lucida Sans"/>
              <a:buNone/>
              <a:defRPr sz="4100" b="1" i="0" u="none" strike="noStrike" cap="non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53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548640" marR="0" lvl="0" indent="-19177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Noto Sans Symbols"/>
              <a:buChar char="⬜"/>
              <a:defRPr sz="2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868680" marR="0" lvl="1" indent="-482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33856" marR="0" lvl="2" indent="27558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Noto Sans Symbols"/>
              <a:buChar char="▫"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53312" marR="0" lvl="3" indent="690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545336" marR="0" lvl="4" indent="6756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◾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1764792" marR="0" lvl="5" indent="3860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1965960" marR="0" lvl="6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2167128" marR="0" lvl="7" indent="-8127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2368296" marR="0" lvl="8" indent="-6095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457200" y="481250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3124200" y="481250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7924800" y="4812506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ook Antiqua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lang="en" sz="12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ctrTitle"/>
          </p:nvPr>
        </p:nvSpPr>
        <p:spPr>
          <a:xfrm>
            <a:off x="422029" y="10287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400"/>
              <a:buFont typeface="Lucida Sans"/>
              <a:buNone/>
              <a:defRPr sz="4800" b="1" i="0" u="none" strike="noStrike" cap="non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457200" y="481250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3124200" y="481250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7924800" y="4812506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ook Antiqua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lang="en" sz="12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Noto Sans Symbols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C577"/>
              </a:buClr>
              <a:buSzPts val="1400"/>
              <a:buFont typeface="Lucida Sans"/>
              <a:buNone/>
              <a:defRPr sz="4800" b="1" i="0" u="none" strike="noStrike" cap="none">
                <a:solidFill>
                  <a:srgbClr val="DCC577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1600200" y="1880839"/>
            <a:ext cx="7086600" cy="113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73152" marR="0" lvl="0" indent="-965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868680" marR="0" lvl="1" indent="-2844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33856" marR="0" lvl="2" indent="-23215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53312" marR="0" lvl="3" indent="-184911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545336" marR="0" lvl="4" indent="-186436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1764792" marR="0" lvl="5" indent="3860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1965960" marR="0" lvl="6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2167128" marR="0" lvl="7" indent="-8127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2368296" marR="0" lvl="8" indent="-6095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dt" idx="10"/>
          </p:nvPr>
        </p:nvSpPr>
        <p:spPr>
          <a:xfrm>
            <a:off x="457200" y="481250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ftr" idx="11"/>
          </p:nvPr>
        </p:nvSpPr>
        <p:spPr>
          <a:xfrm>
            <a:off x="3124200" y="481250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7924800" y="4812506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ook Antiqua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lang="en" sz="12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400"/>
              <a:buFont typeface="Lucida Sans"/>
              <a:buNone/>
              <a:defRPr sz="4100" b="1" i="0" u="none" strike="noStrike" cap="non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548640" marR="0" lvl="0" indent="-212726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868680" marR="0" lvl="1" indent="-482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33856" marR="0" lvl="2" indent="279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▫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53312" marR="0" lvl="3" indent="4368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545336" marR="0" lvl="4" indent="4216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1764792" marR="0" lvl="5" indent="3860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1965960" marR="0" lvl="6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2167128" marR="0" lvl="7" indent="-8127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2368296" marR="0" lvl="8" indent="-6095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548640" marR="0" lvl="0" indent="-212726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868680" marR="0" lvl="1" indent="-482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33856" marR="0" lvl="2" indent="279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▫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53312" marR="0" lvl="3" indent="4368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545336" marR="0" lvl="4" indent="4216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1764792" marR="0" lvl="5" indent="3860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1965960" marR="0" lvl="6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2167128" marR="0" lvl="7" indent="-8127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2368296" marR="0" lvl="8" indent="-6095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xfrm>
            <a:off x="457200" y="481250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>
            <a:off x="3124200" y="481250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7924800" y="4812506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ook Antiqua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lang="en" sz="12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400"/>
              <a:buFont typeface="Lucida Sans"/>
              <a:buNone/>
              <a:defRPr sz="4100" b="1" i="0" u="none" strike="noStrike" cap="non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00" cy="56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868680" marR="0" lvl="1" indent="-2844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33856" marR="0" lvl="2" indent="-2321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53312" marR="0" lvl="3" indent="-18491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545336" marR="0" lvl="4" indent="-186436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1764792" marR="0" lvl="5" indent="3860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1965960" marR="0" lvl="6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2167128" marR="0" lvl="7" indent="-8127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2368296" marR="0" lvl="8" indent="-6095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2"/>
          </p:nvPr>
        </p:nvSpPr>
        <p:spPr>
          <a:xfrm>
            <a:off x="4645025" y="1151334"/>
            <a:ext cx="4041900" cy="56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868680" marR="0" lvl="1" indent="-2844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33856" marR="0" lvl="2" indent="-2321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53312" marR="0" lvl="3" indent="-18491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545336" marR="0" lvl="4" indent="-186436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1764792" marR="0" lvl="5" indent="3860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1965960" marR="0" lvl="6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2167128" marR="0" lvl="7" indent="-8127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2368296" marR="0" lvl="8" indent="-6095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3"/>
          </p:nvPr>
        </p:nvSpPr>
        <p:spPr>
          <a:xfrm>
            <a:off x="457200" y="1771650"/>
            <a:ext cx="4040100" cy="282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548640" marR="0" lvl="0" indent="-2336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Noto Sans Symbols"/>
              <a:buChar char="⬜"/>
              <a:defRPr sz="2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868680" marR="0" lvl="1" indent="-812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◼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33856" marR="0" lvl="2" indent="-2197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10"/>
              <a:buFont typeface="Noto Sans Symbols"/>
              <a:buChar char="▫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53312" marR="0" lvl="3" indent="18288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545336" marR="0" lvl="4" indent="1676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1764792" marR="0" lvl="5" indent="3860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1965960" marR="0" lvl="6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2167128" marR="0" lvl="7" indent="-8127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2368296" marR="0" lvl="8" indent="-6095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4"/>
          </p:nvPr>
        </p:nvSpPr>
        <p:spPr>
          <a:xfrm>
            <a:off x="4645025" y="1771650"/>
            <a:ext cx="4041900" cy="282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548640" marR="0" lvl="0" indent="-2336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Noto Sans Symbols"/>
              <a:buChar char="⬜"/>
              <a:defRPr sz="2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868680" marR="0" lvl="1" indent="-812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◼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33856" marR="0" lvl="2" indent="-2197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10"/>
              <a:buFont typeface="Noto Sans Symbols"/>
              <a:buChar char="▫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53312" marR="0" lvl="3" indent="18288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545336" marR="0" lvl="4" indent="1676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1764792" marR="0" lvl="5" indent="3860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1965960" marR="0" lvl="6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2167128" marR="0" lvl="7" indent="-8127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2368296" marR="0" lvl="8" indent="-6095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dt" idx="10"/>
          </p:nvPr>
        </p:nvSpPr>
        <p:spPr>
          <a:xfrm>
            <a:off x="457200" y="481250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ftr" idx="11"/>
          </p:nvPr>
        </p:nvSpPr>
        <p:spPr>
          <a:xfrm>
            <a:off x="3124200" y="481250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7924800" y="4812506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ook Antiqua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lang="en" sz="12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400"/>
              <a:buFont typeface="Lucida Sans"/>
              <a:buNone/>
              <a:defRPr sz="4100" b="1" i="0" u="none" strike="noStrike" cap="non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dt" idx="10"/>
          </p:nvPr>
        </p:nvSpPr>
        <p:spPr>
          <a:xfrm>
            <a:off x="457200" y="481250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ftr" idx="11"/>
          </p:nvPr>
        </p:nvSpPr>
        <p:spPr>
          <a:xfrm>
            <a:off x="3124200" y="481250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7924800" y="4812506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ook Antiqua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lang="en" sz="12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dt" idx="10"/>
          </p:nvPr>
        </p:nvSpPr>
        <p:spPr>
          <a:xfrm>
            <a:off x="457200" y="481250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3124200" y="481250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7924800" y="4812506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ook Antiqua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lang="en" sz="12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DB8A"/>
              </a:buClr>
              <a:buSzPts val="1400"/>
              <a:buFont typeface="Lucida Sans"/>
              <a:buNone/>
              <a:defRPr sz="2200" b="0" i="0" u="none" strike="noStrike" cap="none">
                <a:solidFill>
                  <a:srgbClr val="F4DB8A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3008400" cy="345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868680" marR="0" lvl="1" indent="-28448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33856" marR="0" lvl="2" indent="-23215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53312" marR="0" lvl="3" indent="-184911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545336" marR="0" lvl="4" indent="-186436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1764792" marR="0" lvl="5" indent="3860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1965960" marR="0" lvl="6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2167128" marR="0" lvl="7" indent="-8127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2368296" marR="0" lvl="8" indent="-6095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548640" marR="0" lvl="0" indent="-212726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868680" marR="0" lvl="1" indent="-482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33856" marR="0" lvl="2" indent="27558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Noto Sans Symbols"/>
              <a:buChar char="▫"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53312" marR="0" lvl="3" indent="690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545336" marR="0" lvl="4" indent="4216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1764792" marR="0" lvl="5" indent="3860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1965960" marR="0" lvl="6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2167128" marR="0" lvl="7" indent="-8127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2368296" marR="0" lvl="8" indent="-6095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dt" idx="10"/>
          </p:nvPr>
        </p:nvSpPr>
        <p:spPr>
          <a:xfrm>
            <a:off x="457200" y="481250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ftr" idx="11"/>
          </p:nvPr>
        </p:nvSpPr>
        <p:spPr>
          <a:xfrm>
            <a:off x="3124200" y="481250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7924800" y="4812506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ook Antiqua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lang="en" sz="12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828800" y="457200"/>
            <a:ext cx="5486400" cy="39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400"/>
              <a:buFont typeface="Lucida Sans"/>
              <a:buNone/>
              <a:defRPr sz="2000" b="1" i="0" u="none" strike="noStrike" cap="non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pic" idx="2"/>
          </p:nvPr>
        </p:nvSpPr>
        <p:spPr>
          <a:xfrm>
            <a:off x="1828800" y="1373981"/>
            <a:ext cx="5486400" cy="2971800"/>
          </a:xfrm>
          <a:prstGeom prst="rect">
            <a:avLst/>
          </a:prstGeom>
          <a:solidFill>
            <a:schemeClr val="lt2"/>
          </a:solidFill>
          <a:ln w="44450" cap="sq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190500" dist="228600" dir="2700000" sy="90000">
              <a:srgbClr val="000000">
                <a:alpha val="24310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548640" marR="0" lvl="0" indent="-254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868680" marR="0" lvl="1" indent="-482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33856" marR="0" lvl="2" indent="27558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Noto Sans Symbols"/>
              <a:buChar char="▫"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53312" marR="0" lvl="3" indent="690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545336" marR="0" lvl="4" indent="6756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◾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1764792" marR="0" lvl="5" indent="3860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1965960" marR="0" lvl="6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2167128" marR="0" lvl="7" indent="-8127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2368296" marR="0" lvl="8" indent="-6095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1828800" y="875090"/>
            <a:ext cx="5486400" cy="39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868680" marR="0" lvl="1" indent="-17272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60"/>
              <a:buFont typeface="Noto Sans Symbols"/>
              <a:buChar char="◼"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33856" marR="0" lvl="2" indent="-12103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▫"/>
              <a:defRPr sz="1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53312" marR="0" lvl="3" indent="-76961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•"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545336" marR="0" lvl="4" indent="-78486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◾"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1764792" marR="0" lvl="5" indent="3860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1965960" marR="0" lvl="6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2167128" marR="0" lvl="7" indent="-8127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2368296" marR="0" lvl="8" indent="-6095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dt" idx="10"/>
          </p:nvPr>
        </p:nvSpPr>
        <p:spPr>
          <a:xfrm>
            <a:off x="457200" y="481250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ftr" idx="11"/>
          </p:nvPr>
        </p:nvSpPr>
        <p:spPr>
          <a:xfrm>
            <a:off x="3124200" y="481250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924800" y="4812506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ook Antiqua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lang="en" sz="12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400"/>
              <a:buFont typeface="Lucida Sans"/>
              <a:buNone/>
              <a:defRPr sz="4100" b="1" i="0" u="none" strike="noStrike" cap="non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 rot="5400000">
            <a:off x="2806049" y="-1148700"/>
            <a:ext cx="3531900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548640" marR="0" lvl="0" indent="-19177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Noto Sans Symbols"/>
              <a:buChar char="⬜"/>
              <a:defRPr sz="2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868680" marR="0" lvl="1" indent="-482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33856" marR="0" lvl="2" indent="27558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Noto Sans Symbols"/>
              <a:buChar char="▫"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53312" marR="0" lvl="3" indent="690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545336" marR="0" lvl="4" indent="6756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◾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1764792" marR="0" lvl="5" indent="3860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1965960" marR="0" lvl="6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2167128" marR="0" lvl="7" indent="-8127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2368296" marR="0" lvl="8" indent="-6095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dt" idx="10"/>
          </p:nvPr>
        </p:nvSpPr>
        <p:spPr>
          <a:xfrm>
            <a:off x="457200" y="481250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ftr" idx="11"/>
          </p:nvPr>
        </p:nvSpPr>
        <p:spPr>
          <a:xfrm>
            <a:off x="3124200" y="481250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7924800" y="4812506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ook Antiqua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lang="en" sz="12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400"/>
              <a:buFont typeface="Lucida Sans"/>
              <a:buNone/>
              <a:defRPr sz="4100" b="1" i="0" u="none" strike="noStrike" cap="non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 rot="5400000">
            <a:off x="1272749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548640" marR="0" lvl="0" indent="-19177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Noto Sans Symbols"/>
              <a:buChar char="⬜"/>
              <a:defRPr sz="2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868680" marR="0" lvl="1" indent="-482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33856" marR="0" lvl="2" indent="27558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Noto Sans Symbols"/>
              <a:buChar char="▫"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53312" marR="0" lvl="3" indent="690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545336" marR="0" lvl="4" indent="6756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◾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1764792" marR="0" lvl="5" indent="3860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1965960" marR="0" lvl="6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2167128" marR="0" lvl="7" indent="-8127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2368296" marR="0" lvl="8" indent="-6095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dt" idx="10"/>
          </p:nvPr>
        </p:nvSpPr>
        <p:spPr>
          <a:xfrm>
            <a:off x="457200" y="481250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ftr" idx="11"/>
          </p:nvPr>
        </p:nvSpPr>
        <p:spPr>
          <a:xfrm>
            <a:off x="3124200" y="481250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7924800" y="4812506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ook Antiqua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lang="en" sz="12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400"/>
              <a:buFont typeface="Lucida Sans"/>
              <a:buNone/>
              <a:defRPr sz="4100" b="1" i="0" u="none" strike="noStrike" cap="non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548640" marR="0" lvl="0" indent="-1917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Noto Sans Symbols"/>
              <a:buChar char="⬜"/>
              <a:defRPr sz="2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868680" marR="0" lvl="1" indent="-482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33856" marR="0" lvl="2" indent="2755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Noto Sans Symbols"/>
              <a:buChar char="▫"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53312" marR="0" lvl="3" indent="690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545336" marR="0" lvl="4" indent="675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◾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1764792" marR="0" lvl="5" indent="386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1965960" marR="0" lvl="6" indent="152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2167128" marR="0" lvl="7" indent="-81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2368296" marR="0" lvl="8" indent="-60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2286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885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45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1815084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1649589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31445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82681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769779"/>
            <a:ext cx="457200" cy="330994"/>
          </a:xfrm>
        </p:spPr>
        <p:txBody>
          <a:bodyPr/>
          <a:lstStyle/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60296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1714500"/>
            <a:ext cx="8833104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06764"/>
            <a:ext cx="8833104" cy="16047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057431"/>
            <a:ext cx="6480174" cy="1254919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18288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649589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0050"/>
            <a:ext cx="7772400" cy="1143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5445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4807458"/>
            <a:ext cx="3044952" cy="274320"/>
          </a:xfrm>
        </p:spPr>
        <p:txBody>
          <a:bodyPr/>
          <a:lstStyle/>
          <a:p>
            <a:fld id="{E34A0344-2C9E-4009-ADC1-01214825AC98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143" y="1181739"/>
            <a:ext cx="8921" cy="361466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04965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1650206"/>
            <a:ext cx="0" cy="314096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0858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028700"/>
            <a:ext cx="8833104" cy="6858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4793742"/>
            <a:ext cx="8833104" cy="233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143009"/>
            <a:ext cx="4040188" cy="549731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2" y="1143000"/>
            <a:ext cx="4041775" cy="54864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4807458"/>
            <a:ext cx="35814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96012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1853537"/>
            <a:ext cx="4041648" cy="286380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1853537"/>
            <a:ext cx="4038600" cy="286664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781812"/>
            <a:ext cx="457200" cy="330994"/>
          </a:xfrm>
        </p:spPr>
        <p:txBody>
          <a:bodyPr/>
          <a:lstStyle>
            <a:lvl1pPr algn="ctr">
              <a:defRPr/>
            </a:lvl1pPr>
          </a:lstStyle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3585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777015"/>
            <a:ext cx="457200" cy="330994"/>
          </a:xfrm>
        </p:spPr>
        <p:txBody>
          <a:bodyPr/>
          <a:lstStyle/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36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18872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4743452"/>
            <a:ext cx="609600" cy="33099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CC712E-2D98-4123-BF07-1257E57018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41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14300"/>
            <a:ext cx="8833104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89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2362200" cy="74295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485901"/>
            <a:ext cx="2362200" cy="3108722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514350"/>
            <a:ext cx="5638800" cy="4057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5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383280" cy="2743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20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14300"/>
            <a:ext cx="8833104" cy="22631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5"/>
            <a:ext cx="457200" cy="330994"/>
          </a:xfrm>
        </p:spPr>
        <p:txBody>
          <a:bodyPr/>
          <a:lstStyle/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3771900"/>
            <a:ext cx="5867400" cy="9144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457200"/>
            <a:ext cx="5867400" cy="3200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742950"/>
            <a:ext cx="2438400" cy="394335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4803738"/>
            <a:ext cx="3044952" cy="274320"/>
          </a:xfrm>
        </p:spPr>
        <p:txBody>
          <a:bodyPr/>
          <a:lstStyle/>
          <a:p>
            <a:fld id="{E34A0344-2C9E-4009-ADC1-01214825AC98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584448" cy="2743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680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15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802505" y="2458593"/>
            <a:ext cx="468401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194322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2265188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2257428"/>
            <a:ext cx="457200" cy="330994"/>
          </a:xfrm>
        </p:spPr>
        <p:txBody>
          <a:bodyPr/>
          <a:lstStyle/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31"/>
            <a:ext cx="6553200" cy="43660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28603"/>
            <a:ext cx="14478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34388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2"/>
            <a:ext cx="8229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53973"/>
            <a:ext cx="8229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8D426-6B6A-4761-B217-5544EE62419C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6391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50948" y="160743"/>
            <a:ext cx="7793037" cy="1096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1513285"/>
            <a:ext cx="381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1513285"/>
            <a:ext cx="381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82688" y="3113485"/>
            <a:ext cx="381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5088" y="3113485"/>
            <a:ext cx="381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2050" y="4682729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4682729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42150" y="4682729"/>
            <a:ext cx="1905000" cy="342900"/>
          </a:xfrm>
        </p:spPr>
        <p:txBody>
          <a:bodyPr/>
          <a:lstStyle>
            <a:lvl1pPr>
              <a:defRPr smtClean="0"/>
            </a:lvl1pPr>
          </a:lstStyle>
          <a:p>
            <a:fld id="{9B5D6E6D-D54F-9346-9616-9C50CB973B11}" type="slidenum">
              <a:rPr lang="en-US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207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2286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885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45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1815084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1649589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31445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50659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769779"/>
            <a:ext cx="457200" cy="330994"/>
          </a:xfrm>
        </p:spPr>
        <p:txBody>
          <a:bodyPr/>
          <a:lstStyle/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22410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1714500"/>
            <a:ext cx="8833104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06764"/>
            <a:ext cx="8833104" cy="16047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057420"/>
            <a:ext cx="6480174" cy="1254919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18288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649589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0050"/>
            <a:ext cx="7772400" cy="1143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78571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4807458"/>
            <a:ext cx="3044952" cy="274320"/>
          </a:xfrm>
        </p:spPr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121" y="1181739"/>
            <a:ext cx="8921" cy="361466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13901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1650206"/>
            <a:ext cx="0" cy="314096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0858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028700"/>
            <a:ext cx="8833104" cy="6858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4793742"/>
            <a:ext cx="8833104" cy="233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143009"/>
            <a:ext cx="4040188" cy="549731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2" y="1143000"/>
            <a:ext cx="4041775" cy="54864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4807458"/>
            <a:ext cx="35814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96012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1853537"/>
            <a:ext cx="4041648" cy="286380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1853537"/>
            <a:ext cx="4038600" cy="286664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781812"/>
            <a:ext cx="457200" cy="330994"/>
          </a:xfrm>
        </p:spPr>
        <p:txBody>
          <a:bodyPr/>
          <a:lstStyle>
            <a:lvl1pPr algn="ctr">
              <a:defRPr/>
            </a:lvl1pPr>
          </a:lstStyle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02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777015"/>
            <a:ext cx="457200" cy="330994"/>
          </a:xfrm>
        </p:spPr>
        <p:txBody>
          <a:bodyPr/>
          <a:lstStyle/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435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18872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4743452"/>
            <a:ext cx="609600" cy="33099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CC712E-2D98-4123-BF07-1257E57018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146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14300"/>
            <a:ext cx="8833104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89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2362200" cy="74295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485901"/>
            <a:ext cx="2362200" cy="3108722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514350"/>
            <a:ext cx="5638800" cy="4057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5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383280" cy="2743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4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14300"/>
            <a:ext cx="8833104" cy="22631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5"/>
            <a:ext cx="457200" cy="330994"/>
          </a:xfrm>
        </p:spPr>
        <p:txBody>
          <a:bodyPr/>
          <a:lstStyle/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3771900"/>
            <a:ext cx="5867400" cy="9144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457200"/>
            <a:ext cx="5867400" cy="3200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742950"/>
            <a:ext cx="2438400" cy="394335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4803738"/>
            <a:ext cx="3044952" cy="274320"/>
          </a:xfrm>
        </p:spPr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584448" cy="2743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739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514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802505" y="2458593"/>
            <a:ext cx="468401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194322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2265188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2257428"/>
            <a:ext cx="457200" cy="330994"/>
          </a:xfrm>
        </p:spPr>
        <p:txBody>
          <a:bodyPr/>
          <a:lstStyle/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20"/>
            <a:ext cx="6553200" cy="43660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28603"/>
            <a:ext cx="14478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92014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2"/>
            <a:ext cx="8229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53962"/>
            <a:ext cx="8229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8D426-6B6A-4761-B217-5544EE62419C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710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50948" y="160743"/>
            <a:ext cx="7793037" cy="1096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1513285"/>
            <a:ext cx="381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1513285"/>
            <a:ext cx="381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82688" y="3113485"/>
            <a:ext cx="381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5088" y="3113485"/>
            <a:ext cx="381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2050" y="4682729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4682729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42150" y="4682729"/>
            <a:ext cx="1905000" cy="342900"/>
          </a:xfrm>
        </p:spPr>
        <p:txBody>
          <a:bodyPr/>
          <a:lstStyle>
            <a:lvl1pPr>
              <a:defRPr smtClean="0"/>
            </a:lvl1pPr>
          </a:lstStyle>
          <a:p>
            <a:fld id="{9B5D6E6D-D54F-9346-9616-9C50CB973B11}" type="slidenum">
              <a:rPr lang="en-US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68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2286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885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45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1815084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1649589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31445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16936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769779"/>
            <a:ext cx="457200" cy="330994"/>
          </a:xfrm>
        </p:spPr>
        <p:txBody>
          <a:bodyPr/>
          <a:lstStyle/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50246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1714500"/>
            <a:ext cx="8833104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06764"/>
            <a:ext cx="8833104" cy="16047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057431"/>
            <a:ext cx="6480174" cy="1254919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18288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649589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0050"/>
            <a:ext cx="7772400" cy="1143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12958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4807458"/>
            <a:ext cx="3044952" cy="274320"/>
          </a:xfrm>
        </p:spPr>
        <p:txBody>
          <a:bodyPr/>
          <a:lstStyle/>
          <a:p>
            <a:fld id="{E34A0344-2C9E-4009-ADC1-01214825AC98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143" y="1181739"/>
            <a:ext cx="8921" cy="361466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97311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1650206"/>
            <a:ext cx="0" cy="314096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0858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028700"/>
            <a:ext cx="8833104" cy="6858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4793742"/>
            <a:ext cx="8833104" cy="233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143009"/>
            <a:ext cx="4040188" cy="549731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2" y="1143000"/>
            <a:ext cx="4041775" cy="54864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4807458"/>
            <a:ext cx="35814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96012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1853537"/>
            <a:ext cx="4041648" cy="286380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1853537"/>
            <a:ext cx="4038600" cy="286664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781812"/>
            <a:ext cx="457200" cy="330994"/>
          </a:xfrm>
        </p:spPr>
        <p:txBody>
          <a:bodyPr/>
          <a:lstStyle>
            <a:lvl1pPr algn="ctr">
              <a:defRPr/>
            </a:lvl1pPr>
          </a:lstStyle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54178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777015"/>
            <a:ext cx="457200" cy="330994"/>
          </a:xfrm>
        </p:spPr>
        <p:txBody>
          <a:bodyPr/>
          <a:lstStyle/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871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18872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4743452"/>
            <a:ext cx="609600" cy="33099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CC712E-2D98-4123-BF07-1257E57018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406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14300"/>
            <a:ext cx="8833104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89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2362200" cy="74295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485901"/>
            <a:ext cx="2362200" cy="3108722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514350"/>
            <a:ext cx="5638800" cy="4057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5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383280" cy="2743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90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14300"/>
            <a:ext cx="8833104" cy="22631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5"/>
            <a:ext cx="457200" cy="330994"/>
          </a:xfrm>
        </p:spPr>
        <p:txBody>
          <a:bodyPr/>
          <a:lstStyle/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3771900"/>
            <a:ext cx="5867400" cy="9144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457200"/>
            <a:ext cx="5867400" cy="3200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742950"/>
            <a:ext cx="2438400" cy="394335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4803738"/>
            <a:ext cx="3044952" cy="274320"/>
          </a:xfrm>
        </p:spPr>
        <p:txBody>
          <a:bodyPr/>
          <a:lstStyle/>
          <a:p>
            <a:fld id="{E34A0344-2C9E-4009-ADC1-01214825AC98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584448" cy="2743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866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791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802505" y="2458593"/>
            <a:ext cx="468401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194322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2265188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2257428"/>
            <a:ext cx="457200" cy="330994"/>
          </a:xfrm>
        </p:spPr>
        <p:txBody>
          <a:bodyPr/>
          <a:lstStyle/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31"/>
            <a:ext cx="6553200" cy="43660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28603"/>
            <a:ext cx="14478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19147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2"/>
            <a:ext cx="8229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53973"/>
            <a:ext cx="8229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8D426-6B6A-4761-B217-5544EE62419C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878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50948" y="160743"/>
            <a:ext cx="7793037" cy="1096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1513285"/>
            <a:ext cx="381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1513285"/>
            <a:ext cx="381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82688" y="3113485"/>
            <a:ext cx="381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5088" y="3113485"/>
            <a:ext cx="381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2050" y="4682729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4682729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42150" y="4682729"/>
            <a:ext cx="1905000" cy="342900"/>
          </a:xfrm>
        </p:spPr>
        <p:txBody>
          <a:bodyPr/>
          <a:lstStyle>
            <a:lvl1pPr>
              <a:defRPr smtClean="0"/>
            </a:lvl1pPr>
          </a:lstStyle>
          <a:p>
            <a:fld id="{9B5D6E6D-D54F-9346-9616-9C50CB973B11}" type="slidenum">
              <a:rPr lang="en-US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535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2286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885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45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1815084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1649589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31445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21751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769779"/>
            <a:ext cx="457200" cy="330994"/>
          </a:xfrm>
        </p:spPr>
        <p:txBody>
          <a:bodyPr/>
          <a:lstStyle/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20050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1714500"/>
            <a:ext cx="8833104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06764"/>
            <a:ext cx="8833104" cy="16047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057416"/>
            <a:ext cx="6480174" cy="1254919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18288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649589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0050"/>
            <a:ext cx="7772400" cy="1143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95739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4807458"/>
            <a:ext cx="3044952" cy="274320"/>
          </a:xfrm>
        </p:spPr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113" y="1181739"/>
            <a:ext cx="8921" cy="361466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60370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1650206"/>
            <a:ext cx="0" cy="314096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0858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028700"/>
            <a:ext cx="8833104" cy="6858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4793742"/>
            <a:ext cx="8833104" cy="233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143009"/>
            <a:ext cx="4040188" cy="549731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2" y="1143000"/>
            <a:ext cx="4041775" cy="54864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4807458"/>
            <a:ext cx="35814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96012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1853537"/>
            <a:ext cx="4041648" cy="286380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1853537"/>
            <a:ext cx="4038600" cy="286664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781812"/>
            <a:ext cx="457200" cy="330994"/>
          </a:xfrm>
        </p:spPr>
        <p:txBody>
          <a:bodyPr/>
          <a:lstStyle>
            <a:lvl1pPr algn="ctr">
              <a:defRPr/>
            </a:lvl1pPr>
          </a:lstStyle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91838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777015"/>
            <a:ext cx="457200" cy="330994"/>
          </a:xfrm>
        </p:spPr>
        <p:txBody>
          <a:bodyPr/>
          <a:lstStyle/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304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18872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4743452"/>
            <a:ext cx="609600" cy="33099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CC712E-2D98-4123-BF07-1257E57018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838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14300"/>
            <a:ext cx="8833104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89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2362200" cy="74295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485901"/>
            <a:ext cx="2362200" cy="3108722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514350"/>
            <a:ext cx="5638800" cy="4057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5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383280" cy="2743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69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14300"/>
            <a:ext cx="8833104" cy="22631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5"/>
            <a:ext cx="457200" cy="330994"/>
          </a:xfrm>
        </p:spPr>
        <p:txBody>
          <a:bodyPr/>
          <a:lstStyle/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3771900"/>
            <a:ext cx="5867400" cy="9144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457200"/>
            <a:ext cx="5867400" cy="3200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742950"/>
            <a:ext cx="2438400" cy="394335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4803738"/>
            <a:ext cx="3044952" cy="274320"/>
          </a:xfrm>
        </p:spPr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584448" cy="2743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364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38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802505" y="2458593"/>
            <a:ext cx="468401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194322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2265188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2257428"/>
            <a:ext cx="457200" cy="330994"/>
          </a:xfrm>
        </p:spPr>
        <p:txBody>
          <a:bodyPr/>
          <a:lstStyle/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16"/>
            <a:ext cx="6553200" cy="43660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28603"/>
            <a:ext cx="14478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46539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2"/>
            <a:ext cx="8229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53958"/>
            <a:ext cx="8229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8D426-6B6A-4761-B217-5544EE62419C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890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50948" y="160743"/>
            <a:ext cx="7793037" cy="1096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1513285"/>
            <a:ext cx="381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1513285"/>
            <a:ext cx="381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82688" y="3113485"/>
            <a:ext cx="381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5088" y="3113485"/>
            <a:ext cx="381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2050" y="4682729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4682729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42150" y="4682729"/>
            <a:ext cx="1905000" cy="342900"/>
          </a:xfrm>
        </p:spPr>
        <p:txBody>
          <a:bodyPr/>
          <a:lstStyle>
            <a:lvl1pPr>
              <a:defRPr smtClean="0"/>
            </a:lvl1pPr>
          </a:lstStyle>
          <a:p>
            <a:fld id="{9B5D6E6D-D54F-9346-9616-9C50CB973B11}" type="slidenum">
              <a:rPr lang="en-US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558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4477943"/>
            <a:ext cx="9144000" cy="66555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4539856"/>
            <a:ext cx="2249488" cy="53459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42" y="4532726"/>
            <a:ext cx="6784975" cy="53578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760"/>
            <a:ext cx="2057400" cy="51435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6D7058E-EC0B-4E12-96C4-7A111D82779B}" type="datetimeFigureOut">
              <a:rPr lang="en-US"/>
              <a:pPr>
                <a:defRPr/>
              </a:pPr>
              <a:t>1/8/2019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177405"/>
            <a:ext cx="5867400" cy="273844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D2D2D2"/>
              </a:solidFill>
            </a:endParaRP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3DEA0D1-503D-4B65-8D30-A1CC893F6ED8}" type="slidenum">
              <a:rPr lang="en-US">
                <a:solidFill>
                  <a:srgbClr val="D2D2D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2D2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082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6957B-CF68-45B5-8A60-46932112F217}" type="datetimeFigureOut">
              <a:rPr lang="en-US">
                <a:solidFill>
                  <a:srgbClr val="0C0C0C"/>
                </a:solidFill>
              </a:rPr>
              <a:pPr>
                <a:defRPr/>
              </a:pPr>
              <a:t>1/8/2019</a:t>
            </a:fld>
            <a:endParaRPr lang="en-US">
              <a:solidFill>
                <a:srgbClr val="0C0C0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C0C0C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02B64-A178-4F9D-9C2A-366A01F36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720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057416"/>
            <a:ext cx="7123113" cy="1254919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436776-7B91-473A-BD96-26D69B265D11}" type="datetimeFigureOut">
              <a:rPr lang="en-US">
                <a:solidFill>
                  <a:srgbClr val="0C0C0C"/>
                </a:solidFill>
              </a:rPr>
              <a:pPr>
                <a:defRPr/>
              </a:pPr>
              <a:t>1/8/2019</a:t>
            </a:fld>
            <a:endParaRPr lang="en-US">
              <a:solidFill>
                <a:srgbClr val="0C0C0C"/>
              </a:solidFill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1"/>
            <a:ext cx="1295400" cy="526256"/>
          </a:xfrm>
        </p:spPr>
        <p:txBody>
          <a:bodyPr>
            <a:noAutofit/>
          </a:bodyPr>
          <a:lstStyle>
            <a:lvl1pPr>
              <a:defRPr sz="2400" smtClean="0"/>
            </a:lvl1pPr>
          </a:lstStyle>
          <a:p>
            <a:pPr>
              <a:defRPr/>
            </a:pPr>
            <a:fld id="{246C323E-6FDF-479E-8B82-53F6B25B5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C0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7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146E1-0726-4102-8C1F-FBDE58165B39}" type="datetimeFigureOut">
              <a:rPr lang="en-US">
                <a:solidFill>
                  <a:srgbClr val="0C0C0C"/>
                </a:solidFill>
              </a:rPr>
              <a:pPr>
                <a:defRPr/>
              </a:pPr>
              <a:t>1/8/2019</a:t>
            </a:fld>
            <a:endParaRPr lang="en-US">
              <a:solidFill>
                <a:srgbClr val="0C0C0C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C0C0C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DB9F8-FB2E-4347-98D7-D941DE514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988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4803"/>
            <a:ext cx="8153400" cy="6524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5E89C-F9A5-4BBE-BA55-4B4F306D187D}" type="datetimeFigureOut">
              <a:rPr lang="en-US">
                <a:solidFill>
                  <a:srgbClr val="0C0C0C"/>
                </a:solidFill>
              </a:rPr>
              <a:pPr>
                <a:defRPr/>
              </a:pPr>
              <a:t>1/8/2019</a:t>
            </a:fld>
            <a:endParaRPr lang="en-US">
              <a:solidFill>
                <a:srgbClr val="0C0C0C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C0C0C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407E7-68D8-4AC2-AED9-1E4B4469E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3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453C4-2C26-4D64-88EA-B306DA477747}" type="datetimeFigureOut">
              <a:rPr lang="en-US">
                <a:solidFill>
                  <a:srgbClr val="0C0C0C"/>
                </a:solidFill>
              </a:rPr>
              <a:pPr>
                <a:defRPr/>
              </a:pPr>
              <a:t>1/8/2019</a:t>
            </a:fld>
            <a:endParaRPr lang="en-US">
              <a:solidFill>
                <a:srgbClr val="0C0C0C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C0C0C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1BB0-591B-48C2-8499-CF8EF257A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167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9819A2-A0D6-4FD5-BE90-9A447E2DBFD5}" type="datetimeFigureOut">
              <a:rPr lang="en-US">
                <a:solidFill>
                  <a:srgbClr val="0C0C0C"/>
                </a:solidFill>
              </a:rPr>
              <a:pPr>
                <a:defRPr/>
              </a:pPr>
              <a:t>1/8/2019</a:t>
            </a:fld>
            <a:endParaRPr lang="en-US">
              <a:solidFill>
                <a:srgbClr val="0C0C0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C0C0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D6A1008-1872-43CE-9E51-8AE3F36A46CA}" type="slidenum">
              <a:rPr lang="en-US">
                <a:solidFill>
                  <a:srgbClr val="0C0C0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C0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3071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4803"/>
            <a:ext cx="8077200" cy="652463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432EA-5D84-4D31-9D55-BA14253F760B}" type="datetimeFigureOut">
              <a:rPr lang="en-US">
                <a:solidFill>
                  <a:srgbClr val="0C0C0C"/>
                </a:solidFill>
              </a:rPr>
              <a:pPr>
                <a:defRPr/>
              </a:pPr>
              <a:t>1/8/2019</a:t>
            </a:fld>
            <a:endParaRPr lang="en-US">
              <a:solidFill>
                <a:srgbClr val="0C0C0C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C0C0C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0BB91-FAD8-489C-9743-1DB03A8A7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178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3429000"/>
            <a:ext cx="9144000" cy="66556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4" y="3498056"/>
            <a:ext cx="1463675" cy="53459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3490913"/>
            <a:ext cx="7599362" cy="53459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14" y="0"/>
            <a:ext cx="100013" cy="51506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3DC4B0-25C8-4CF6-95F6-558959B7EEB9}" type="datetimeFigureOut">
              <a:rPr lang="en-US">
                <a:solidFill>
                  <a:srgbClr val="0C0C0C"/>
                </a:solidFill>
              </a:rPr>
              <a:pPr>
                <a:defRPr/>
              </a:pPr>
              <a:t>1/8/2019</a:t>
            </a:fld>
            <a:endParaRPr lang="en-US">
              <a:solidFill>
                <a:srgbClr val="0C0C0C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54"/>
            <a:ext cx="1447800" cy="497681"/>
          </a:xfrm>
        </p:spPr>
        <p:txBody>
          <a:bodyPr/>
          <a:lstStyle>
            <a:lvl1pPr>
              <a:defRPr sz="2800" smtClean="0"/>
            </a:lvl1pPr>
          </a:lstStyle>
          <a:p>
            <a:pPr>
              <a:defRPr/>
            </a:pPr>
            <a:fld id="{04FB67DE-FCD0-4E9A-8C34-085A34F08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300"/>
            <a:ext cx="4572000" cy="273844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C0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61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56A9E-99BC-4503-8D85-1587A57EF2D5}" type="datetimeFigureOut">
              <a:rPr lang="en-US">
                <a:solidFill>
                  <a:srgbClr val="0C0C0C"/>
                </a:solidFill>
              </a:rPr>
              <a:pPr>
                <a:defRPr/>
              </a:pPr>
              <a:t>1/8/2019</a:t>
            </a:fld>
            <a:endParaRPr lang="en-US">
              <a:solidFill>
                <a:srgbClr val="0C0C0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C0C0C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ECDD5-535E-4C24-AC07-226E20A0F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484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27" y="0"/>
            <a:ext cx="320675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2"/>
            <a:ext cx="5562600" cy="4137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4686300"/>
            <a:ext cx="2209800" cy="273844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E8AAF4-16EE-4BD9-886E-30188D314971}" type="datetimeFigureOut">
              <a:rPr lang="en-US">
                <a:solidFill>
                  <a:srgbClr val="0C0C0C"/>
                </a:solidFill>
              </a:rPr>
              <a:pPr>
                <a:defRPr/>
              </a:pPr>
              <a:t>1/8/2019</a:t>
            </a:fld>
            <a:endParaRPr lang="en-US">
              <a:solidFill>
                <a:srgbClr val="0C0C0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11" y="4686300"/>
            <a:ext cx="5573713" cy="273844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C0C0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804"/>
            <a:ext cx="40005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08C01B-A61F-4264-A277-F82E93654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57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2286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885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45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1815084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1649589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31445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22426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769779"/>
            <a:ext cx="457200" cy="330994"/>
          </a:xfrm>
        </p:spPr>
        <p:txBody>
          <a:bodyPr/>
          <a:lstStyle/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66925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1714500"/>
            <a:ext cx="8833104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06764"/>
            <a:ext cx="8833104" cy="16047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057412"/>
            <a:ext cx="6480174" cy="1254919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18288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649589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0050"/>
            <a:ext cx="7772400" cy="1143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29379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4807458"/>
            <a:ext cx="3044952" cy="274320"/>
          </a:xfrm>
        </p:spPr>
        <p:txBody>
          <a:bodyPr/>
          <a:lstStyle/>
          <a:p>
            <a:fld id="{E34A0344-2C9E-4009-ADC1-01214825AC9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712E-2D98-4123-BF07-1257E57018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105" y="1181739"/>
            <a:ext cx="8921" cy="361466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6617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9144000" cy="1045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4803738"/>
            <a:ext cx="3044952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34A0344-2C9E-4009-ADC1-01214825AC98}" type="datetimeFigureOut">
              <a:rPr lang="en-US" kern="1200" smtClean="0">
                <a:latin typeface="Georgia"/>
                <a:ea typeface="+mn-ea"/>
                <a:cs typeface="+mn-cs"/>
              </a:rPr>
              <a:pPr/>
              <a:t>1/8/2019</a:t>
            </a:fld>
            <a:endParaRPr lang="en-US" kern="1200">
              <a:latin typeface="Georgi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4808136"/>
            <a:ext cx="35814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kern="1200">
              <a:latin typeface="Georgia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957557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780132"/>
            <a:ext cx="457200" cy="33099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CC712E-2D98-4123-BF07-1257E57018B0}" type="slidenum">
              <a:rPr lang="en-US" kern="1200" smtClean="0">
                <a:solidFill>
                  <a:srgbClr val="8CADAE">
                    <a:shade val="75000"/>
                  </a:srgbClr>
                </a:solidFill>
                <a:latin typeface="Georgia"/>
                <a:ea typeface="+mn-ea"/>
                <a:cs typeface="+mn-cs"/>
              </a:rPr>
              <a:pPr/>
              <a:t>‹#›</a:t>
            </a:fld>
            <a:endParaRPr lang="en-US" kern="1200">
              <a:solidFill>
                <a:srgbClr val="8CADAE">
                  <a:shade val="75000"/>
                </a:srgbClr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8534400" cy="34495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9920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9144000" cy="1045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4803738"/>
            <a:ext cx="3044952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34A0344-2C9E-4009-ADC1-01214825AC98}" type="datetimeFigureOut">
              <a:rPr lang="en-US" kern="1200" smtClean="0">
                <a:latin typeface="Georgia"/>
                <a:ea typeface="+mn-ea"/>
                <a:cs typeface="+mn-cs"/>
              </a:rPr>
              <a:pPr/>
              <a:t>1/8/2019</a:t>
            </a:fld>
            <a:endParaRPr lang="en-US" kern="1200">
              <a:latin typeface="Georgi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4808136"/>
            <a:ext cx="35814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kern="1200">
              <a:latin typeface="Georgia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957557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780131"/>
            <a:ext cx="457200" cy="33099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CC712E-2D98-4123-BF07-1257E57018B0}" type="slidenum">
              <a:rPr lang="en-US" kern="1200" smtClean="0">
                <a:solidFill>
                  <a:srgbClr val="8CADAE">
                    <a:shade val="75000"/>
                  </a:srgbClr>
                </a:solidFill>
                <a:latin typeface="Georgia"/>
                <a:ea typeface="+mn-ea"/>
                <a:cs typeface="+mn-cs"/>
              </a:rPr>
              <a:pPr/>
              <a:t>‹#›</a:t>
            </a:fld>
            <a:endParaRPr lang="en-US" kern="1200">
              <a:solidFill>
                <a:srgbClr val="8CADAE">
                  <a:shade val="75000"/>
                </a:srgbClr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8534400" cy="34495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0546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6078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E6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92100" marR="0" lvl="0" indent="1143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04D65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04D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7062" marR="0" lvl="1" indent="5873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9CA2"/>
              </a:buClr>
              <a:buSzPts val="2800"/>
              <a:buFont typeface="Merriweather Sans"/>
              <a:buChar char="&gt;"/>
              <a:defRPr sz="2800" b="0" i="0" u="none" strike="noStrike" cap="none">
                <a:solidFill>
                  <a:srgbClr val="959C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2350" marR="0" lvl="2" indent="698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59CA2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959C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400"/>
              <a:buFont typeface="Lucida Sans"/>
              <a:buNone/>
              <a:defRPr sz="4100" b="1" i="0" u="none" strike="noStrike" cap="non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53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548640" marR="0" lvl="0" indent="-19177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Noto Sans Symbols"/>
              <a:buChar char="⬜"/>
              <a:defRPr sz="2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868680" marR="0" lvl="1" indent="-482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33856" marR="0" lvl="2" indent="27558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Noto Sans Symbols"/>
              <a:buChar char="▫"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53312" marR="0" lvl="3" indent="690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545336" marR="0" lvl="4" indent="6756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◾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1764792" marR="0" lvl="5" indent="3860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1965960" marR="0" lvl="6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2167128" marR="0" lvl="7" indent="-8127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2368296" marR="0" lvl="8" indent="-6095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457200" y="481250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3124200" y="481250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ook Antiqua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924800" y="4812506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ook Antiqua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lang="en" sz="12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9144000" cy="1045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4803738"/>
            <a:ext cx="3044952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34A0344-2C9E-4009-ADC1-01214825AC98}" type="datetimeFigureOut">
              <a:rPr lang="en-US" kern="1200" smtClean="0">
                <a:latin typeface="Georgia"/>
                <a:ea typeface="+mn-ea"/>
                <a:cs typeface="+mn-cs"/>
              </a:rPr>
              <a:pPr/>
              <a:t>1/7/2019</a:t>
            </a:fld>
            <a:endParaRPr lang="en-US" kern="1200">
              <a:latin typeface="Georgi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4808136"/>
            <a:ext cx="35814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kern="1200">
              <a:latin typeface="Georgia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957557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780132"/>
            <a:ext cx="457200" cy="33099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CC712E-2D98-4123-BF07-1257E57018B0}" type="slidenum">
              <a:rPr lang="en-US" kern="1200" smtClean="0">
                <a:solidFill>
                  <a:srgbClr val="8CADAE">
                    <a:shade val="75000"/>
                  </a:srgbClr>
                </a:solidFill>
                <a:latin typeface="Georgia"/>
                <a:ea typeface="+mn-ea"/>
                <a:cs typeface="+mn-cs"/>
              </a:rPr>
              <a:pPr/>
              <a:t>‹#›</a:t>
            </a:fld>
            <a:endParaRPr lang="en-US" kern="1200">
              <a:solidFill>
                <a:srgbClr val="8CADAE">
                  <a:shade val="75000"/>
                </a:srgbClr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8534400" cy="34495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0327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9144000" cy="1045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4803738"/>
            <a:ext cx="3044952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34A0344-2C9E-4009-ADC1-01214825AC98}" type="datetimeFigureOut">
              <a:rPr lang="en-US" kern="1200" smtClean="0">
                <a:latin typeface="Georgia"/>
                <a:ea typeface="+mn-ea"/>
                <a:cs typeface="+mn-cs"/>
              </a:rPr>
              <a:pPr/>
              <a:t>1/8/2019</a:t>
            </a:fld>
            <a:endParaRPr lang="en-US" kern="1200">
              <a:latin typeface="Georgi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4808136"/>
            <a:ext cx="35814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kern="1200">
              <a:latin typeface="Georgia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957557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780132"/>
            <a:ext cx="457200" cy="33099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CC712E-2D98-4123-BF07-1257E57018B0}" type="slidenum">
              <a:rPr lang="en-US" kern="1200" smtClean="0">
                <a:solidFill>
                  <a:srgbClr val="8CADAE">
                    <a:shade val="75000"/>
                  </a:srgbClr>
                </a:solidFill>
                <a:latin typeface="Georgia"/>
                <a:ea typeface="+mn-ea"/>
                <a:cs typeface="+mn-cs"/>
              </a:rPr>
              <a:pPr/>
              <a:t>‹#›</a:t>
            </a:fld>
            <a:endParaRPr lang="en-US" kern="1200">
              <a:solidFill>
                <a:srgbClr val="8CADAE">
                  <a:shade val="75000"/>
                </a:srgbClr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8534400" cy="34495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5992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9144000" cy="1045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4803738"/>
            <a:ext cx="3044952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34A0344-2C9E-4009-ADC1-01214825AC98}" type="datetimeFigureOut">
              <a:rPr lang="en-US" kern="1200" smtClean="0">
                <a:latin typeface="Georgia"/>
                <a:ea typeface="+mn-ea"/>
              </a:rPr>
              <a:pPr/>
              <a:t>1/7/2019</a:t>
            </a:fld>
            <a:endParaRPr lang="en-US" kern="1200">
              <a:latin typeface="Georgia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4808136"/>
            <a:ext cx="35814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kern="1200">
              <a:latin typeface="Georgia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957557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780132"/>
            <a:ext cx="457200" cy="33099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CC712E-2D98-4123-BF07-1257E57018B0}" type="slidenum">
              <a:rPr lang="en-US" kern="1200" smtClean="0">
                <a:solidFill>
                  <a:srgbClr val="8CADAE">
                    <a:shade val="75000"/>
                  </a:srgbClr>
                </a:solidFill>
                <a:latin typeface="Georgia"/>
                <a:ea typeface="+mn-ea"/>
              </a:rPr>
              <a:pPr/>
              <a:t>‹#›</a:t>
            </a:fld>
            <a:endParaRPr lang="en-US" kern="1200">
              <a:solidFill>
                <a:srgbClr val="8CADAE">
                  <a:shade val="75000"/>
                </a:srgbClr>
              </a:solidFill>
              <a:latin typeface="Georgia"/>
              <a:ea typeface="+mn-e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8534400" cy="34495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5678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9144000" cy="1045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4803738"/>
            <a:ext cx="3044952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34A0344-2C9E-4009-ADC1-01214825AC98}" type="datetimeFigureOut">
              <a:rPr lang="en-US" kern="1200" smtClean="0">
                <a:latin typeface="Georgia"/>
                <a:ea typeface="+mn-ea"/>
                <a:cs typeface="+mn-cs"/>
              </a:rPr>
              <a:pPr/>
              <a:t>1/8/2019</a:t>
            </a:fld>
            <a:endParaRPr lang="en-US" kern="1200">
              <a:latin typeface="Georgi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4808136"/>
            <a:ext cx="35814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kern="1200">
              <a:latin typeface="Georgia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957557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780132"/>
            <a:ext cx="457200" cy="33099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CC712E-2D98-4123-BF07-1257E57018B0}" type="slidenum">
              <a:rPr lang="en-US" kern="1200" smtClean="0">
                <a:solidFill>
                  <a:srgbClr val="8CADAE">
                    <a:shade val="75000"/>
                  </a:srgbClr>
                </a:solidFill>
                <a:latin typeface="Georgia"/>
                <a:ea typeface="+mn-ea"/>
                <a:cs typeface="+mn-cs"/>
              </a:rPr>
              <a:pPr/>
              <a:t>‹#›</a:t>
            </a:fld>
            <a:endParaRPr lang="en-US" kern="1200">
              <a:solidFill>
                <a:srgbClr val="8CADAE">
                  <a:shade val="75000"/>
                </a:srgbClr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8534400" cy="34495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2723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71450"/>
            <a:ext cx="8153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200151"/>
            <a:ext cx="81534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3C1145D6-7E3A-41DF-9533-145ED51A5AF0}" type="datetimeFigureOut">
              <a:rPr lang="en-US" kern="1200">
                <a:solidFill>
                  <a:srgbClr val="0C0C0C"/>
                </a:solidFill>
                <a:latin typeface="Tw Cen MT"/>
                <a:ea typeface="+mn-ea"/>
                <a:cs typeface="Arial" charset="0"/>
              </a:rPr>
              <a:pPr fontAlgn="base">
                <a:spcAft>
                  <a:spcPct val="0"/>
                </a:spcAft>
                <a:defRPr/>
              </a:pPr>
              <a:t>1/8/2019</a:t>
            </a:fld>
            <a:endParaRPr lang="en-US" kern="1200">
              <a:solidFill>
                <a:srgbClr val="0C0C0C"/>
              </a:solidFill>
              <a:latin typeface="Tw Cen MT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14" y="4686300"/>
            <a:ext cx="5421313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kern="1200">
              <a:solidFill>
                <a:srgbClr val="0C0C0C"/>
              </a:solidFill>
              <a:latin typeface="Tw Cen MT"/>
              <a:ea typeface="+mn-ea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926306"/>
            <a:ext cx="9144000" cy="23931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59644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959644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53692"/>
            <a:ext cx="533400" cy="18335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 b="1" smtClean="0">
                <a:solidFill>
                  <a:srgbClr val="FFFFFF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7B623A4-2367-4B9D-A1D1-674C338C50F8}" type="slidenum">
              <a:rPr lang="en-US" kern="1200">
                <a:latin typeface="Tw Cen MT"/>
                <a:ea typeface="+mn-ea"/>
                <a:cs typeface="Arial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latin typeface="Tw Cen M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87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9C007F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68007F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9144000" cy="1045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4803738"/>
            <a:ext cx="3044952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34A0344-2C9E-4009-ADC1-01214825AC98}" type="datetimeFigureOut">
              <a:rPr lang="en-US" kern="1200" smtClean="0">
                <a:latin typeface="Georgia"/>
                <a:ea typeface="+mn-ea"/>
                <a:cs typeface="+mn-cs"/>
              </a:rPr>
              <a:pPr/>
              <a:t>1/8/2019</a:t>
            </a:fld>
            <a:endParaRPr lang="en-US" kern="1200">
              <a:latin typeface="Georgi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4808136"/>
            <a:ext cx="35814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kern="1200">
              <a:latin typeface="Georgia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957557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kern="120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780132"/>
            <a:ext cx="457200" cy="33099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CC712E-2D98-4123-BF07-1257E57018B0}" type="slidenum">
              <a:rPr lang="en-US" kern="1200" smtClean="0">
                <a:solidFill>
                  <a:srgbClr val="8CADAE">
                    <a:shade val="75000"/>
                  </a:srgbClr>
                </a:solidFill>
                <a:latin typeface="Georgia"/>
                <a:ea typeface="+mn-ea"/>
                <a:cs typeface="+mn-cs"/>
              </a:rPr>
              <a:pPr/>
              <a:t>‹#›</a:t>
            </a:fld>
            <a:endParaRPr lang="en-US" kern="1200">
              <a:solidFill>
                <a:srgbClr val="8CADAE">
                  <a:shade val="75000"/>
                </a:srgbClr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8534400" cy="34495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522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3.xml"/><Relationship Id="rId1" Type="http://schemas.openxmlformats.org/officeDocument/2006/relationships/video" Target="https://www.youtube.com/embed/G-KRswd8oH8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Z9ChfWJrWWHGnseLa3vybpAbXuMvrIjnGhGCvPX-BNQ/edi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eWJ-G4WLDNo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oK_Zev9NpAc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fWD0mzCpQz4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aQXqpfs-LA8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snc.ne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dpsncapplication.com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alexander.soper@dpsnc.net" TargetMode="External"/><Relationship Id="rId1" Type="http://schemas.openxmlformats.org/officeDocument/2006/relationships/slideLayout" Target="../slideLayouts/slideLayout1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ctrTitle"/>
          </p:nvPr>
        </p:nvSpPr>
        <p:spPr>
          <a:xfrm>
            <a:off x="1313821" y="1276819"/>
            <a:ext cx="6516300" cy="127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" sz="3200"/>
              <a:t>DPS High School Options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subTitle" idx="1"/>
          </p:nvPr>
        </p:nvSpPr>
        <p:spPr>
          <a:xfrm>
            <a:off x="0" y="4264949"/>
            <a:ext cx="9144000" cy="54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dirty="0"/>
              <a:t>Graduating Class of </a:t>
            </a:r>
            <a:r>
              <a:rPr lang="en" dirty="0" smtClean="0"/>
              <a:t>2023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Riverside </a:t>
            </a:r>
            <a:r>
              <a:rPr lang="en-US" dirty="0" smtClean="0"/>
              <a:t>High School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91816"/>
            <a:ext cx="3886200" cy="3780234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Comprehensive high school within Durham Public Schools district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About 1740 students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Air Force JROTC Program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STEM Engineering and Technology Program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7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700" dirty="0" smtClean="0"/>
          </a:p>
        </p:txBody>
      </p:sp>
      <p:pic>
        <p:nvPicPr>
          <p:cNvPr id="8196" name="Content Placeholder 4" descr="SDC11096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5050" y="1813324"/>
            <a:ext cx="3886200" cy="2185988"/>
          </a:xfrm>
        </p:spPr>
      </p:pic>
    </p:spTree>
    <p:extLst>
      <p:ext uri="{BB962C8B-B14F-4D97-AF65-F5344CB8AC3E}">
        <p14:creationId xmlns:p14="http://schemas.microsoft.com/office/powerpoint/2010/main" val="85497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1667564" y="205978"/>
            <a:ext cx="70191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Riverside Pathways 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1667564" y="1200150"/>
            <a:ext cx="7019100" cy="3394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92100" lvl="0" indent="6350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20" name="Shape 320"/>
          <p:cNvGrpSpPr/>
          <p:nvPr/>
        </p:nvGrpSpPr>
        <p:grpSpPr>
          <a:xfrm>
            <a:off x="2256567" y="600934"/>
            <a:ext cx="4036590" cy="3713071"/>
            <a:chOff x="2256567" y="677103"/>
            <a:chExt cx="4036590" cy="3713071"/>
          </a:xfrm>
        </p:grpSpPr>
        <p:sp>
          <p:nvSpPr>
            <p:cNvPr id="321" name="Shape 321"/>
            <p:cNvSpPr/>
            <p:nvPr/>
          </p:nvSpPr>
          <p:spPr>
            <a:xfrm rot="-6596588">
              <a:off x="3726388" y="3510395"/>
              <a:ext cx="771357" cy="771357"/>
            </a:xfrm>
            <a:prstGeom prst="ellipse">
              <a:avLst/>
            </a:prstGeom>
            <a:solidFill>
              <a:srgbClr val="00695C">
                <a:alpha val="2538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00695C">
                <a:alpha val="2538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rgbClr val="009688">
                <a:alpha val="4077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009688">
                <a:alpha val="4077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rgbClr val="00695C">
                <a:alpha val="8154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009688">
                <a:alpha val="4077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27" name="Shape 327"/>
          <p:cNvGrpSpPr/>
          <p:nvPr/>
        </p:nvGrpSpPr>
        <p:grpSpPr>
          <a:xfrm>
            <a:off x="4447194" y="1739566"/>
            <a:ext cx="2440200" cy="2440200"/>
            <a:chOff x="4447194" y="1815766"/>
            <a:chExt cx="2440200" cy="2440200"/>
          </a:xfrm>
        </p:grpSpPr>
        <p:sp>
          <p:nvSpPr>
            <p:cNvPr id="328" name="Shape 328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rgbClr val="00695C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sz="900" b="1">
                <a:solidFill>
                  <a:srgbClr val="00695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9" name="Shape 329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STEM: </a:t>
              </a:r>
            </a:p>
            <a:p>
              <a:pPr marL="0" lvl="0" indent="0" algn="ctr">
                <a:spcBef>
                  <a:spcPts val="0"/>
                </a:spcBef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Engineering &amp; Technology</a:t>
              </a:r>
            </a:p>
          </p:txBody>
        </p:sp>
      </p:grpSp>
      <p:grpSp>
        <p:nvGrpSpPr>
          <p:cNvPr id="330" name="Shape 330"/>
          <p:cNvGrpSpPr/>
          <p:nvPr/>
        </p:nvGrpSpPr>
        <p:grpSpPr>
          <a:xfrm>
            <a:off x="3566937" y="1297853"/>
            <a:ext cx="1423800" cy="1423800"/>
            <a:chOff x="3490737" y="1374053"/>
            <a:chExt cx="1423800" cy="1423800"/>
          </a:xfrm>
        </p:grpSpPr>
        <p:sp>
          <p:nvSpPr>
            <p:cNvPr id="331" name="Shape 331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00A595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sz="900" b="1">
                <a:solidFill>
                  <a:srgbClr val="00695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2" name="Shape 332"/>
            <p:cNvSpPr txBox="1"/>
            <p:nvPr/>
          </p:nvSpPr>
          <p:spPr>
            <a:xfrm>
              <a:off x="3579474" y="1613600"/>
              <a:ext cx="11070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JROTC-</a:t>
              </a:r>
            </a:p>
            <a:p>
              <a:pPr marL="0" lvl="0" indent="0" algn="ctr">
                <a:spcBef>
                  <a:spcPts val="0"/>
                </a:spcBef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Air Force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1667564" y="205978"/>
            <a:ext cx="70191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Riverside Cont’d</a:t>
            </a:r>
          </a:p>
        </p:txBody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1667564" y="1200150"/>
            <a:ext cx="7019100" cy="3394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STEM: Engineering &amp; Technology- </a:t>
            </a: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Must apply via the lottery whether in Riverside’s district or not (limited number of seats)</a:t>
            </a:r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JROTC-Air Force: </a:t>
            </a:r>
          </a:p>
          <a:p>
            <a:pPr marL="914400" lvl="1" indent="-381000" rtl="0">
              <a:spcBef>
                <a:spcPts val="0"/>
              </a:spcBef>
              <a:buSzPts val="2400"/>
              <a:buChar char="&gt;"/>
            </a:pPr>
            <a:r>
              <a:rPr lang="en"/>
              <a:t>The JROTC curriculum offers 4 different areas: Aerospace Science, Leadership Education, Physical Fitness, and Drilling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ArtClub3w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7" y="2"/>
            <a:ext cx="3260725" cy="300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fieldtrip pics 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38350"/>
            <a:ext cx="3810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forensic scie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1654"/>
            <a:ext cx="5334000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Basketball crow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674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1503776"/>
            <a:ext cx="5486400" cy="137278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000099"/>
                </a:solidFill>
              </a:rPr>
              <a:t/>
            </a:r>
            <a:br>
              <a:rPr lang="en-US" dirty="0" smtClean="0">
                <a:solidFill>
                  <a:srgbClr val="000099"/>
                </a:solidFill>
              </a:rPr>
            </a:br>
            <a:r>
              <a:rPr lang="en-US" dirty="0" smtClean="0">
                <a:solidFill>
                  <a:srgbClr val="000099"/>
                </a:solidFill>
              </a:rPr>
              <a:t/>
            </a:r>
            <a:br>
              <a:rPr lang="en-US" dirty="0" smtClean="0">
                <a:solidFill>
                  <a:srgbClr val="000099"/>
                </a:solidFill>
              </a:rPr>
            </a:br>
            <a:r>
              <a:rPr lang="en-US" dirty="0">
                <a:solidFill>
                  <a:srgbClr val="000099"/>
                </a:solidFill>
              </a:rPr>
              <a:t/>
            </a:r>
            <a:br>
              <a:rPr lang="en-US" dirty="0">
                <a:solidFill>
                  <a:srgbClr val="000099"/>
                </a:solidFill>
              </a:rPr>
            </a:br>
            <a:r>
              <a:rPr lang="en-US" dirty="0" smtClean="0">
                <a:solidFill>
                  <a:srgbClr val="000099"/>
                </a:solidFill>
              </a:rPr>
              <a:t>Northern </a:t>
            </a:r>
            <a:r>
              <a:rPr lang="en-US" dirty="0" smtClean="0">
                <a:solidFill>
                  <a:srgbClr val="000099"/>
                </a:solidFill>
              </a:rPr>
              <a:t>High School</a:t>
            </a:r>
            <a:r>
              <a:rPr lang="en-US" sz="4000" dirty="0" smtClean="0">
                <a:solidFill>
                  <a:srgbClr val="000099"/>
                </a:solidFill>
              </a:rPr>
              <a:t/>
            </a:r>
            <a:br>
              <a:rPr lang="en-US" sz="4000" dirty="0" smtClean="0">
                <a:solidFill>
                  <a:srgbClr val="000099"/>
                </a:solidFill>
              </a:rPr>
            </a:br>
            <a:r>
              <a:rPr lang="en-US" sz="2800" dirty="0" smtClean="0">
                <a:solidFill>
                  <a:srgbClr val="000099"/>
                </a:solidFill>
              </a:rPr>
              <a:t/>
            </a:r>
            <a:br>
              <a:rPr lang="en-US" sz="2800" dirty="0" smtClean="0">
                <a:solidFill>
                  <a:srgbClr val="000099"/>
                </a:solidFill>
              </a:rPr>
            </a:br>
            <a:endParaRPr lang="en-US" sz="3200" dirty="0" smtClean="0">
              <a:solidFill>
                <a:srgbClr val="00009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38366"/>
            <a:ext cx="2978150" cy="119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141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Northern Video</a:t>
            </a:r>
            <a:endParaRPr lang="en-US" dirty="0"/>
          </a:p>
        </p:txBody>
      </p:sp>
      <p:pic>
        <p:nvPicPr>
          <p:cNvPr id="4" name="G-KRswd8oH8"/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200152"/>
            <a:ext cx="62484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1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1667564" y="205978"/>
            <a:ext cx="70191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Northern Pathways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1667564" y="1200150"/>
            <a:ext cx="7019100" cy="3394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sz="1800"/>
          </a:p>
          <a:p>
            <a:pPr marL="0" lvl="0" indent="0">
              <a:spcBef>
                <a:spcPts val="0"/>
              </a:spcBef>
              <a:buNone/>
            </a:pPr>
            <a:endParaRPr sz="1800"/>
          </a:p>
          <a:p>
            <a:pPr marL="292100" lvl="0" indent="63500">
              <a:spcBef>
                <a:spcPts val="0"/>
              </a:spcBef>
              <a:buNone/>
            </a:pPr>
            <a:endParaRPr/>
          </a:p>
        </p:txBody>
      </p:sp>
      <p:grpSp>
        <p:nvGrpSpPr>
          <p:cNvPr id="290" name="Shape 290"/>
          <p:cNvGrpSpPr/>
          <p:nvPr/>
        </p:nvGrpSpPr>
        <p:grpSpPr>
          <a:xfrm>
            <a:off x="3642688" y="1356932"/>
            <a:ext cx="3339000" cy="3339000"/>
            <a:chOff x="2902488" y="902232"/>
            <a:chExt cx="3339000" cy="3339000"/>
          </a:xfrm>
        </p:grpSpPr>
        <p:sp>
          <p:nvSpPr>
            <p:cNvPr id="291" name="Shape 291"/>
            <p:cNvSpPr/>
            <p:nvPr/>
          </p:nvSpPr>
          <p:spPr>
            <a:xfrm rot="-5400000">
              <a:off x="2902488" y="902232"/>
              <a:ext cx="3339000" cy="3339000"/>
            </a:xfrm>
            <a:prstGeom prst="ellipse">
              <a:avLst/>
            </a:prstGeom>
            <a:noFill/>
            <a:ln w="19050" cap="flat" cmpd="sng">
              <a:solidFill>
                <a:srgbClr val="4285F4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3123738" y="1123632"/>
              <a:ext cx="2896500" cy="2896200"/>
            </a:xfrm>
            <a:prstGeom prst="pie">
              <a:avLst>
                <a:gd name="adj1" fmla="val 21577108"/>
                <a:gd name="adj2" fmla="val 16214886"/>
              </a:avLst>
            </a:prstGeom>
            <a:solidFill>
              <a:srgbClr val="C6DAF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93" name="Shape 293"/>
          <p:cNvGrpSpPr/>
          <p:nvPr/>
        </p:nvGrpSpPr>
        <p:grpSpPr>
          <a:xfrm>
            <a:off x="4505666" y="2264723"/>
            <a:ext cx="1613064" cy="1559677"/>
            <a:chOff x="3378288" y="1663782"/>
            <a:chExt cx="1815900" cy="1815900"/>
          </a:xfrm>
        </p:grpSpPr>
        <p:sp>
          <p:nvSpPr>
            <p:cNvPr id="294" name="Shape 294"/>
            <p:cNvSpPr/>
            <p:nvPr/>
          </p:nvSpPr>
          <p:spPr>
            <a:xfrm>
              <a:off x="3378288" y="1663782"/>
              <a:ext cx="1815900" cy="18159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sz="900" b="1">
                <a:solidFill>
                  <a:srgbClr val="00695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5" name="Shape 295"/>
            <p:cNvSpPr txBox="1"/>
            <p:nvPr/>
          </p:nvSpPr>
          <p:spPr>
            <a:xfrm>
              <a:off x="3639138" y="2153820"/>
              <a:ext cx="13440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en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Pathway Programs</a:t>
              </a:r>
            </a:p>
          </p:txBody>
        </p:sp>
      </p:grpSp>
      <p:grpSp>
        <p:nvGrpSpPr>
          <p:cNvPr id="296" name="Shape 296"/>
          <p:cNvGrpSpPr/>
          <p:nvPr/>
        </p:nvGrpSpPr>
        <p:grpSpPr>
          <a:xfrm>
            <a:off x="4506703" y="1063363"/>
            <a:ext cx="1223333" cy="1047228"/>
            <a:chOff x="2753675" y="1176379"/>
            <a:chExt cx="1068600" cy="1068600"/>
          </a:xfrm>
        </p:grpSpPr>
        <p:sp>
          <p:nvSpPr>
            <p:cNvPr id="297" name="Shape 297"/>
            <p:cNvSpPr/>
            <p:nvPr/>
          </p:nvSpPr>
          <p:spPr>
            <a:xfrm>
              <a:off x="2753675" y="1176379"/>
              <a:ext cx="1068600" cy="1068600"/>
            </a:xfrm>
            <a:prstGeom prst="ellipse">
              <a:avLst/>
            </a:prstGeom>
            <a:solidFill>
              <a:srgbClr val="3367D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8" name="Shape 298"/>
            <p:cNvSpPr txBox="1"/>
            <p:nvPr/>
          </p:nvSpPr>
          <p:spPr>
            <a:xfrm>
              <a:off x="2906689" y="1229120"/>
              <a:ext cx="7626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en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JROTC-</a:t>
              </a:r>
            </a:p>
            <a:p>
              <a:pPr marL="0" lvl="0" indent="0" algn="ctr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en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Air Force</a:t>
              </a:r>
            </a:p>
          </p:txBody>
        </p:sp>
      </p:grpSp>
      <p:grpSp>
        <p:nvGrpSpPr>
          <p:cNvPr id="299" name="Shape 299"/>
          <p:cNvGrpSpPr/>
          <p:nvPr/>
        </p:nvGrpSpPr>
        <p:grpSpPr>
          <a:xfrm>
            <a:off x="5124320" y="3978498"/>
            <a:ext cx="1068600" cy="1068600"/>
            <a:chOff x="5214448" y="3411903"/>
            <a:chExt cx="1068600" cy="1068600"/>
          </a:xfrm>
        </p:grpSpPr>
        <p:sp>
          <p:nvSpPr>
            <p:cNvPr id="300" name="Shape 300"/>
            <p:cNvSpPr/>
            <p:nvPr/>
          </p:nvSpPr>
          <p:spPr>
            <a:xfrm>
              <a:off x="5214448" y="3411903"/>
              <a:ext cx="1068600" cy="1068600"/>
            </a:xfrm>
            <a:prstGeom prst="ellipse">
              <a:avLst/>
            </a:prstGeom>
            <a:solidFill>
              <a:srgbClr val="3367D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1" name="Shape 301"/>
            <p:cNvSpPr txBox="1"/>
            <p:nvPr/>
          </p:nvSpPr>
          <p:spPr>
            <a:xfrm>
              <a:off x="5367454" y="3575355"/>
              <a:ext cx="8499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en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Culinary Chef Academy</a:t>
              </a:r>
            </a:p>
          </p:txBody>
        </p:sp>
      </p:grpSp>
      <p:grpSp>
        <p:nvGrpSpPr>
          <p:cNvPr id="302" name="Shape 302"/>
          <p:cNvGrpSpPr/>
          <p:nvPr/>
        </p:nvGrpSpPr>
        <p:grpSpPr>
          <a:xfrm>
            <a:off x="2608450" y="2244100"/>
            <a:ext cx="1423800" cy="1437600"/>
            <a:chOff x="5164803" y="3063928"/>
            <a:chExt cx="1423800" cy="1437600"/>
          </a:xfrm>
        </p:grpSpPr>
        <p:sp>
          <p:nvSpPr>
            <p:cNvPr id="303" name="Shape 303"/>
            <p:cNvSpPr/>
            <p:nvPr/>
          </p:nvSpPr>
          <p:spPr>
            <a:xfrm>
              <a:off x="5164803" y="3063928"/>
              <a:ext cx="1423800" cy="1437600"/>
            </a:xfrm>
            <a:prstGeom prst="ellipse">
              <a:avLst/>
            </a:prstGeom>
            <a:solidFill>
              <a:srgbClr val="3367D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4" name="Shape 304"/>
            <p:cNvSpPr txBox="1"/>
            <p:nvPr/>
          </p:nvSpPr>
          <p:spPr>
            <a:xfrm>
              <a:off x="5371978" y="3269428"/>
              <a:ext cx="1068600" cy="1068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en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Fire &amp; Public Safety Academy</a:t>
              </a:r>
            </a:p>
          </p:txBody>
        </p:sp>
      </p:grpSp>
      <p:grpSp>
        <p:nvGrpSpPr>
          <p:cNvPr id="305" name="Shape 305"/>
          <p:cNvGrpSpPr/>
          <p:nvPr/>
        </p:nvGrpSpPr>
        <p:grpSpPr>
          <a:xfrm>
            <a:off x="6462789" y="2001539"/>
            <a:ext cx="1251758" cy="1274412"/>
            <a:chOff x="6042148" y="3362378"/>
            <a:chExt cx="1068600" cy="1068600"/>
          </a:xfrm>
        </p:grpSpPr>
        <p:sp>
          <p:nvSpPr>
            <p:cNvPr id="306" name="Shape 306"/>
            <p:cNvSpPr/>
            <p:nvPr/>
          </p:nvSpPr>
          <p:spPr>
            <a:xfrm>
              <a:off x="6042148" y="3362378"/>
              <a:ext cx="1068600" cy="1068600"/>
            </a:xfrm>
            <a:prstGeom prst="ellipse">
              <a:avLst/>
            </a:prstGeom>
            <a:solidFill>
              <a:srgbClr val="3367D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7" name="Shape 307"/>
            <p:cNvSpPr txBox="1"/>
            <p:nvPr/>
          </p:nvSpPr>
          <p:spPr>
            <a:xfrm>
              <a:off x="6118652" y="3406480"/>
              <a:ext cx="915600" cy="980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en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Academy of Pre-Veterinary &amp; Plant Science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1667564" y="205978"/>
            <a:ext cx="70191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Northern Pathways Chart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1667564" y="1200150"/>
            <a:ext cx="7019100" cy="3394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92100" lvl="0" indent="6350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https://docs.google.com/document/d/1Z9ChfWJrWWHGnseLa3vybpAbXuMvrIjnGhGCvPX-BNQ/edit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1410939" y="316115"/>
            <a:ext cx="70191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/>
              <a:t>Please note:</a:t>
            </a:r>
          </a:p>
        </p:txBody>
      </p:sp>
      <p:pic>
        <p:nvPicPr>
          <p:cNvPr id="344" name="Shape 3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3250" y="3606801"/>
            <a:ext cx="1462750" cy="136405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1410950" y="1200150"/>
            <a:ext cx="7516800" cy="37707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dirty="0">
                <a:solidFill>
                  <a:schemeClr val="dk1"/>
                </a:solidFill>
              </a:rPr>
              <a:t>Students </a:t>
            </a:r>
            <a:r>
              <a:rPr lang="en" b="1" u="sng" dirty="0">
                <a:solidFill>
                  <a:srgbClr val="FF0000"/>
                </a:solidFill>
              </a:rPr>
              <a:t>are not eligible</a:t>
            </a:r>
            <a:r>
              <a:rPr lang="en" dirty="0">
                <a:solidFill>
                  <a:schemeClr val="dk1"/>
                </a:solidFill>
              </a:rPr>
              <a:t> to apply for a CTE Pathway Cluster at a high school that offers a similar Pathway Cluster at their base school.</a:t>
            </a:r>
          </a:p>
          <a:p>
            <a:pPr marL="292100" lvl="0" indent="63500">
              <a:spcBef>
                <a:spcPts val="0"/>
              </a:spcBef>
              <a:buNone/>
            </a:pPr>
            <a:endParaRPr dirty="0"/>
          </a:p>
          <a:p>
            <a:pPr marL="0" lvl="0" indent="0">
              <a:spcBef>
                <a:spcPts val="0"/>
              </a:spcBef>
              <a:buNone/>
            </a:pPr>
            <a:r>
              <a:rPr lang="en" sz="2000" dirty="0"/>
              <a:t>Ex: Base school </a:t>
            </a:r>
            <a:r>
              <a:rPr lang="en" sz="2000" dirty="0" smtClean="0"/>
              <a:t>is Riverside you </a:t>
            </a:r>
            <a:r>
              <a:rPr lang="en" sz="2000" dirty="0"/>
              <a:t>cannot apply to the </a:t>
            </a:r>
            <a:r>
              <a:rPr lang="en" sz="2000" dirty="0" smtClean="0"/>
              <a:t>JROTC at Hillside.  If base school </a:t>
            </a:r>
            <a:r>
              <a:rPr lang="en-US" sz="2000" dirty="0" smtClean="0"/>
              <a:t>is Northern you cannot apply to Jordan’s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000" dirty="0" smtClean="0"/>
              <a:t>A</a:t>
            </a:r>
            <a:r>
              <a:rPr lang="en" sz="2000" dirty="0" smtClean="0"/>
              <a:t>g, Foods, and Natural </a:t>
            </a:r>
            <a:r>
              <a:rPr lang="en" sz="2000" dirty="0"/>
              <a:t>R</a:t>
            </a:r>
            <a:r>
              <a:rPr lang="en" sz="2000" dirty="0" smtClean="0"/>
              <a:t>esource </a:t>
            </a:r>
            <a:r>
              <a:rPr lang="en" sz="2000" dirty="0" smtClean="0"/>
              <a:t>P</a:t>
            </a:r>
            <a:r>
              <a:rPr lang="en" sz="2000" dirty="0" smtClean="0"/>
              <a:t>athway</a:t>
            </a:r>
            <a:endParaRPr lang="e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Magnet Schools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sz="3600" dirty="0" smtClean="0"/>
              <a:t>- Specialized schools in Durham Public Schools with a specific focus</a:t>
            </a:r>
          </a:p>
          <a:p>
            <a:pPr indent="0">
              <a:buNone/>
            </a:pPr>
            <a:r>
              <a:rPr lang="en-US" sz="3600" dirty="0" smtClean="0"/>
              <a:t>- Must apply during the lottery period (Jan 7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– Jan 31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4178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1667564" y="205978"/>
            <a:ext cx="70191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Magnet High Schools</a:t>
            </a:r>
          </a:p>
        </p:txBody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1667564" y="1200150"/>
            <a:ext cx="7019100" cy="3394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City of Medicine Academy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Durham School of the Arts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Hillside New Tech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J.D. Clement Early College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School for Creative Studies</a:t>
            </a:r>
          </a:p>
          <a:p>
            <a:pPr marL="457200" lvl="0" indent="-381000" rtl="0">
              <a:spcBef>
                <a:spcPts val="0"/>
              </a:spcBef>
              <a:buSzPts val="2400"/>
              <a:buChar char="•"/>
            </a:pPr>
            <a:r>
              <a:rPr lang="en" sz="2400"/>
              <a:t>Southern School of Energy &amp; Sustainability</a:t>
            </a:r>
          </a:p>
        </p:txBody>
      </p:sp>
      <p:pic>
        <p:nvPicPr>
          <p:cNvPr id="359" name="Shape 3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6270" y="3643244"/>
            <a:ext cx="927725" cy="115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Shape 3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4006" y="3781625"/>
            <a:ext cx="1118725" cy="88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Shape 3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8181" y="3882363"/>
            <a:ext cx="1280975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Shape 3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19127" y="3882369"/>
            <a:ext cx="927725" cy="92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Shape 3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46828" y="3780788"/>
            <a:ext cx="1797975" cy="98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Shape 36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97000" y="3781625"/>
            <a:ext cx="1418924" cy="114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369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Options, Options, &amp; More Options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9530" y="1371603"/>
            <a:ext cx="8229600" cy="20383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Durham Public Schools offers many </a:t>
            </a:r>
            <a:r>
              <a:rPr lang="en-US" dirty="0" smtClean="0"/>
              <a:t>school </a:t>
            </a:r>
            <a:r>
              <a:rPr lang="en-US" dirty="0"/>
              <a:t>options for students who are interested in applying to a school with a particular specialized program, non-traditional instructional method, or one that operates on a year-round calendar.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59667"/>
            <a:ext cx="36576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43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title"/>
          </p:nvPr>
        </p:nvSpPr>
        <p:spPr>
          <a:xfrm>
            <a:off x="1667564" y="205978"/>
            <a:ext cx="70191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School for Creative Studies	</a:t>
            </a:r>
          </a:p>
        </p:txBody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1667564" y="1200150"/>
            <a:ext cx="7019100" cy="3394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92100" lvl="0" indent="63500">
              <a:spcBef>
                <a:spcPts val="0"/>
              </a:spcBef>
              <a:buNone/>
            </a:pPr>
            <a:endParaRPr/>
          </a:p>
        </p:txBody>
      </p:sp>
      <p:grpSp>
        <p:nvGrpSpPr>
          <p:cNvPr id="413" name="Shape 413"/>
          <p:cNvGrpSpPr/>
          <p:nvPr/>
        </p:nvGrpSpPr>
        <p:grpSpPr>
          <a:xfrm>
            <a:off x="6254516" y="1318143"/>
            <a:ext cx="2460300" cy="2460300"/>
            <a:chOff x="6254516" y="1318143"/>
            <a:chExt cx="2460300" cy="2460300"/>
          </a:xfrm>
        </p:grpSpPr>
        <p:sp>
          <p:nvSpPr>
            <p:cNvPr id="414" name="Shape 414"/>
            <p:cNvSpPr/>
            <p:nvPr/>
          </p:nvSpPr>
          <p:spPr>
            <a:xfrm rot="2700000">
              <a:off x="7239866" y="1053398"/>
              <a:ext cx="489601" cy="2989789"/>
            </a:xfrm>
            <a:prstGeom prst="roundRect">
              <a:avLst>
                <a:gd name="adj" fmla="val 50000"/>
              </a:avLst>
            </a:prstGeom>
            <a:solidFill>
              <a:srgbClr val="A4C2F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6443962" y="3255512"/>
              <a:ext cx="326100" cy="3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r>
                <a:rPr lang="en" sz="900" b="1">
                  <a:solidFill>
                    <a:srgbClr val="009688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</a:p>
          </p:txBody>
        </p:sp>
        <p:sp>
          <p:nvSpPr>
            <p:cNvPr id="416" name="Shape 416"/>
            <p:cNvSpPr txBox="1"/>
            <p:nvPr/>
          </p:nvSpPr>
          <p:spPr>
            <a:xfrm rot="-2700000">
              <a:off x="6375763" y="2297099"/>
              <a:ext cx="2378424" cy="3428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-69850">
                <a:lnSpc>
                  <a:spcPct val="115000"/>
                </a:lnSpc>
                <a:spcBef>
                  <a:spcPts val="0"/>
                </a:spcBef>
                <a:buSzPts val="1100"/>
                <a:buNone/>
              </a:pPr>
              <a:r>
                <a:rPr lang="en" sz="11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Digital Media</a:t>
              </a:r>
            </a:p>
          </p:txBody>
        </p:sp>
      </p:grpSp>
      <p:grpSp>
        <p:nvGrpSpPr>
          <p:cNvPr id="417" name="Shape 417"/>
          <p:cNvGrpSpPr/>
          <p:nvPr/>
        </p:nvGrpSpPr>
        <p:grpSpPr>
          <a:xfrm>
            <a:off x="5034418" y="1318143"/>
            <a:ext cx="2460300" cy="2460300"/>
            <a:chOff x="4761418" y="1318143"/>
            <a:chExt cx="2460300" cy="2460300"/>
          </a:xfrm>
        </p:grpSpPr>
        <p:sp>
          <p:nvSpPr>
            <p:cNvPr id="418" name="Shape 418"/>
            <p:cNvSpPr/>
            <p:nvPr/>
          </p:nvSpPr>
          <p:spPr>
            <a:xfrm rot="2700000">
              <a:off x="5746767" y="1053398"/>
              <a:ext cx="489601" cy="2989789"/>
            </a:xfrm>
            <a:prstGeom prst="roundRect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4950863" y="3255512"/>
              <a:ext cx="326100" cy="3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r>
                <a:rPr lang="en" sz="900" b="1">
                  <a:solidFill>
                    <a:srgbClr val="00897B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</a:p>
          </p:txBody>
        </p:sp>
        <p:sp>
          <p:nvSpPr>
            <p:cNvPr id="420" name="Shape 420"/>
            <p:cNvSpPr txBox="1"/>
            <p:nvPr/>
          </p:nvSpPr>
          <p:spPr>
            <a:xfrm rot="-2700000">
              <a:off x="4896424" y="2302799"/>
              <a:ext cx="2362302" cy="3428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-69850">
                <a:lnSpc>
                  <a:spcPct val="115000"/>
                </a:lnSpc>
                <a:spcBef>
                  <a:spcPts val="0"/>
                </a:spcBef>
                <a:buSzPts val="1100"/>
                <a:buNone/>
              </a:pPr>
              <a:r>
                <a:rPr lang="en" sz="11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Architecture &amp; Design for Living</a:t>
              </a:r>
            </a:p>
          </p:txBody>
        </p:sp>
      </p:grpSp>
      <p:grpSp>
        <p:nvGrpSpPr>
          <p:cNvPr id="421" name="Shape 421"/>
          <p:cNvGrpSpPr/>
          <p:nvPr/>
        </p:nvGrpSpPr>
        <p:grpSpPr>
          <a:xfrm>
            <a:off x="3946976" y="1200143"/>
            <a:ext cx="2460300" cy="2460300"/>
            <a:chOff x="3269751" y="1318143"/>
            <a:chExt cx="2460300" cy="2460300"/>
          </a:xfrm>
        </p:grpSpPr>
        <p:sp>
          <p:nvSpPr>
            <p:cNvPr id="422" name="Shape 422"/>
            <p:cNvSpPr/>
            <p:nvPr/>
          </p:nvSpPr>
          <p:spPr>
            <a:xfrm rot="2700000">
              <a:off x="4255100" y="1053398"/>
              <a:ext cx="489601" cy="2989789"/>
            </a:xfrm>
            <a:prstGeom prst="roundRect">
              <a:avLst>
                <a:gd name="adj" fmla="val 50000"/>
              </a:avLst>
            </a:prstGeom>
            <a:solidFill>
              <a:srgbClr val="3C78D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3459197" y="3255512"/>
              <a:ext cx="326100" cy="3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r>
                <a:rPr lang="en" sz="900" b="1">
                  <a:solidFill>
                    <a:srgbClr val="00796B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</a:p>
          </p:txBody>
        </p:sp>
        <p:sp>
          <p:nvSpPr>
            <p:cNvPr id="424" name="Shape 424"/>
            <p:cNvSpPr txBox="1"/>
            <p:nvPr/>
          </p:nvSpPr>
          <p:spPr>
            <a:xfrm rot="-2700000">
              <a:off x="3404724" y="2302799"/>
              <a:ext cx="2362302" cy="3428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-69850">
                <a:lnSpc>
                  <a:spcPct val="115000"/>
                </a:lnSpc>
                <a:spcBef>
                  <a:spcPts val="0"/>
                </a:spcBef>
                <a:buSzPts val="1100"/>
                <a:buNone/>
              </a:pPr>
              <a:r>
                <a:rPr lang="en" sz="11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Creative Entrepreneurship &amp; Marketing</a:t>
              </a:r>
            </a:p>
          </p:txBody>
        </p:sp>
      </p:grpSp>
      <p:grpSp>
        <p:nvGrpSpPr>
          <p:cNvPr id="425" name="Shape 425"/>
          <p:cNvGrpSpPr/>
          <p:nvPr/>
        </p:nvGrpSpPr>
        <p:grpSpPr>
          <a:xfrm>
            <a:off x="2650276" y="1200143"/>
            <a:ext cx="2460300" cy="2460300"/>
            <a:chOff x="1776626" y="1318143"/>
            <a:chExt cx="2460300" cy="2460300"/>
          </a:xfrm>
        </p:grpSpPr>
        <p:grpSp>
          <p:nvGrpSpPr>
            <p:cNvPr id="426" name="Shape 426"/>
            <p:cNvGrpSpPr/>
            <p:nvPr/>
          </p:nvGrpSpPr>
          <p:grpSpPr>
            <a:xfrm>
              <a:off x="1776626" y="1318143"/>
              <a:ext cx="2460300" cy="2460300"/>
              <a:chOff x="1776626" y="1318143"/>
              <a:chExt cx="2460300" cy="2460300"/>
            </a:xfrm>
          </p:grpSpPr>
          <p:sp>
            <p:nvSpPr>
              <p:cNvPr id="427" name="Shape 427"/>
              <p:cNvSpPr/>
              <p:nvPr/>
            </p:nvSpPr>
            <p:spPr>
              <a:xfrm rot="2700000">
                <a:off x="2761975" y="1053398"/>
                <a:ext cx="489601" cy="2989789"/>
              </a:xfrm>
              <a:prstGeom prst="roundRect">
                <a:avLst>
                  <a:gd name="adj" fmla="val 50000"/>
                </a:avLst>
              </a:prstGeom>
              <a:solidFill>
                <a:srgbClr val="1155C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8" name="Shape 428"/>
              <p:cNvSpPr txBox="1"/>
              <p:nvPr/>
            </p:nvSpPr>
            <p:spPr>
              <a:xfrm rot="-2700000">
                <a:off x="1899549" y="2297849"/>
                <a:ext cx="2376303" cy="3428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-69850">
                  <a:lnSpc>
                    <a:spcPct val="115000"/>
                  </a:lnSpc>
                  <a:spcBef>
                    <a:spcPts val="0"/>
                  </a:spcBef>
                  <a:buSzPts val="1100"/>
                  <a:buNone/>
                </a:pPr>
                <a:r>
                  <a:rPr lang="en" sz="1100" b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Digital Music &amp; Audio Production</a:t>
                </a:r>
              </a:p>
            </p:txBody>
          </p:sp>
        </p:grpSp>
        <p:sp>
          <p:nvSpPr>
            <p:cNvPr id="429" name="Shape 429"/>
            <p:cNvSpPr/>
            <p:nvPr/>
          </p:nvSpPr>
          <p:spPr>
            <a:xfrm>
              <a:off x="1966072" y="3255512"/>
              <a:ext cx="326100" cy="3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r>
                <a:rPr lang="en" sz="900" b="1">
                  <a:solidFill>
                    <a:srgbClr val="00695C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</a:p>
          </p:txBody>
        </p:sp>
      </p:grpSp>
      <p:grpSp>
        <p:nvGrpSpPr>
          <p:cNvPr id="430" name="Shape 430"/>
          <p:cNvGrpSpPr/>
          <p:nvPr/>
        </p:nvGrpSpPr>
        <p:grpSpPr>
          <a:xfrm>
            <a:off x="1366084" y="1200143"/>
            <a:ext cx="2460300" cy="2460300"/>
            <a:chOff x="284959" y="1318143"/>
            <a:chExt cx="2460300" cy="2460300"/>
          </a:xfrm>
        </p:grpSpPr>
        <p:sp>
          <p:nvSpPr>
            <p:cNvPr id="431" name="Shape 431"/>
            <p:cNvSpPr/>
            <p:nvPr/>
          </p:nvSpPr>
          <p:spPr>
            <a:xfrm rot="2700000">
              <a:off x="1270309" y="1053398"/>
              <a:ext cx="489601" cy="2989789"/>
            </a:xfrm>
            <a:prstGeom prst="roundRect">
              <a:avLst>
                <a:gd name="adj" fmla="val 50000"/>
              </a:avLst>
            </a:prstGeom>
            <a:solidFill>
              <a:srgbClr val="07376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highlight>
                  <a:srgbClr val="00796B"/>
                </a:highlight>
              </a:endParaRPr>
            </a:p>
          </p:txBody>
        </p:sp>
        <p:sp>
          <p:nvSpPr>
            <p:cNvPr id="432" name="Shape 432"/>
            <p:cNvSpPr/>
            <p:nvPr/>
          </p:nvSpPr>
          <p:spPr>
            <a:xfrm>
              <a:off x="472955" y="3255512"/>
              <a:ext cx="326100" cy="3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r>
                <a:rPr lang="en" sz="900" b="1">
                  <a:solidFill>
                    <a:srgbClr val="004D40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</a:p>
          </p:txBody>
        </p:sp>
        <p:sp>
          <p:nvSpPr>
            <p:cNvPr id="433" name="Shape 433"/>
            <p:cNvSpPr txBox="1"/>
            <p:nvPr/>
          </p:nvSpPr>
          <p:spPr>
            <a:xfrm rot="-2700000">
              <a:off x="414317" y="2300549"/>
              <a:ext cx="2368666" cy="3428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-69850">
                <a:lnSpc>
                  <a:spcPct val="115000"/>
                </a:lnSpc>
                <a:spcBef>
                  <a:spcPts val="0"/>
                </a:spcBef>
                <a:buSzPts val="1100"/>
                <a:buNone/>
              </a:pPr>
              <a:r>
                <a:rPr lang="en" sz="11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Video Production</a:t>
              </a:r>
            </a:p>
          </p:txBody>
        </p:sp>
      </p:grpSp>
      <p:pic>
        <p:nvPicPr>
          <p:cNvPr id="434" name="Shape 4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8875" y="3165900"/>
            <a:ext cx="144780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Shape 4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2"/>
            <a:ext cx="1362764" cy="1344833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Shape 440"/>
          <p:cNvSpPr txBox="1">
            <a:spLocks noGrp="1"/>
          </p:cNvSpPr>
          <p:nvPr>
            <p:ph type="title"/>
          </p:nvPr>
        </p:nvSpPr>
        <p:spPr>
          <a:xfrm>
            <a:off x="1667564" y="205978"/>
            <a:ext cx="70191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School for Creative Studies</a:t>
            </a:r>
          </a:p>
        </p:txBody>
      </p:sp>
      <p:pic>
        <p:nvPicPr>
          <p:cNvPr id="441" name="Shape 4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4650" y="3177456"/>
            <a:ext cx="1362764" cy="1344833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1401525" y="790625"/>
            <a:ext cx="7019100" cy="4116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ts val="1800"/>
              <a:buChar char="•"/>
            </a:pPr>
            <a:r>
              <a:rPr lang="en" sz="1800" dirty="0"/>
              <a:t>Operates on a year-round calendar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 dirty="0"/>
          </a:p>
          <a:p>
            <a:pPr marL="457200" lvl="0" indent="-342900" rtl="0">
              <a:spcBef>
                <a:spcPts val="0"/>
              </a:spcBef>
              <a:buSzPts val="1800"/>
              <a:buChar char="•"/>
            </a:pPr>
            <a:r>
              <a:rPr lang="en" sz="1800" dirty="0"/>
              <a:t>Small School Environment: 100 students per grade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 dirty="0"/>
          </a:p>
          <a:p>
            <a:pPr marL="457200" lvl="0" indent="-342900" rtl="0">
              <a:spcBef>
                <a:spcPts val="0"/>
              </a:spcBef>
              <a:buSzPts val="1800"/>
              <a:buChar char="•"/>
            </a:pPr>
            <a:r>
              <a:rPr lang="en" sz="1800" dirty="0"/>
              <a:t>One-to-one macbook computers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 dirty="0"/>
          </a:p>
          <a:p>
            <a:pPr marL="457200" lvl="0" indent="-342900" rtl="0">
              <a:spcBef>
                <a:spcPts val="0"/>
              </a:spcBef>
              <a:buSzPts val="1800"/>
              <a:buChar char="•"/>
            </a:pPr>
            <a:r>
              <a:rPr lang="en" sz="1800" dirty="0"/>
              <a:t>Transportation provided for all of Durham County w/ Express bus stops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 dirty="0"/>
          </a:p>
          <a:p>
            <a:pPr marL="457200" lvl="0" indent="-342900" rtl="0">
              <a:spcBef>
                <a:spcPts val="0"/>
              </a:spcBef>
              <a:buSzPts val="1800"/>
              <a:buChar char="•"/>
            </a:pPr>
            <a:endParaRPr lang="en" sz="1800" b="1" u="sng" dirty="0" smtClean="0"/>
          </a:p>
          <a:p>
            <a:pPr marL="114300" lvl="0" indent="0" rtl="0">
              <a:spcBef>
                <a:spcPts val="0"/>
              </a:spcBef>
              <a:buSzPts val="1800"/>
              <a:buNone/>
            </a:pPr>
            <a:endParaRPr lang="en" sz="1800" b="1" u="sng" dirty="0"/>
          </a:p>
          <a:p>
            <a:pPr marL="114300" lvl="0" indent="0" rtl="0">
              <a:spcBef>
                <a:spcPts val="0"/>
              </a:spcBef>
              <a:buSzPts val="1800"/>
              <a:buNone/>
            </a:pPr>
            <a:endParaRPr lang="en" sz="1800" b="1" u="sng" dirty="0" smtClean="0"/>
          </a:p>
          <a:p>
            <a:pPr marL="114300" lvl="0" indent="0" rtl="0">
              <a:spcBef>
                <a:spcPts val="0"/>
              </a:spcBef>
              <a:buSzPts val="1800"/>
              <a:buNone/>
            </a:pPr>
            <a:endParaRPr lang="en" sz="1800" b="1" u="sng" dirty="0" smtClean="0"/>
          </a:p>
          <a:p>
            <a:pPr marL="457200" lvl="0" indent="-342900" rtl="0">
              <a:spcBef>
                <a:spcPts val="0"/>
              </a:spcBef>
              <a:buSzPts val="1800"/>
              <a:buChar char="•"/>
            </a:pPr>
            <a:r>
              <a:rPr lang="en" sz="1800" b="1" u="sng" dirty="0" smtClean="0"/>
              <a:t>No </a:t>
            </a:r>
            <a:r>
              <a:rPr lang="en" sz="1800" b="1" u="sng" dirty="0"/>
              <a:t>NCHSAA </a:t>
            </a:r>
            <a:r>
              <a:rPr lang="en" sz="1800" b="1" u="sng" dirty="0" smtClean="0"/>
              <a:t>Sports</a:t>
            </a:r>
          </a:p>
          <a:p>
            <a:pPr marL="965200" lvl="1" indent="-342900">
              <a:spcBef>
                <a:spcPts val="0"/>
              </a:spcBef>
              <a:buSzPts val="1800"/>
              <a:buChar char="•"/>
            </a:pPr>
            <a:r>
              <a:rPr lang="en-US" sz="1600" dirty="0" smtClean="0"/>
              <a:t>B</a:t>
            </a:r>
            <a:r>
              <a:rPr lang="en" sz="1600" dirty="0" smtClean="0"/>
              <a:t>ut has cool physical clubs like fencing, ultimate frisbee, etc!</a:t>
            </a:r>
            <a:endParaRPr lang="en" sz="1600" dirty="0" smtClean="0"/>
          </a:p>
          <a:p>
            <a:pPr marL="965200" lvl="1" indent="-342900">
              <a:spcBef>
                <a:spcPts val="0"/>
              </a:spcBef>
              <a:buSzPts val="1800"/>
              <a:buChar char="•"/>
            </a:pPr>
            <a:endParaRPr sz="1800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" sz="1800" dirty="0"/>
              <a:t>	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800" dirty="0"/>
              <a:t>	</a:t>
            </a:r>
          </a:p>
        </p:txBody>
      </p:sp>
      <p:pic>
        <p:nvPicPr>
          <p:cNvPr id="443" name="Shape 4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9000" y="1123966"/>
            <a:ext cx="1362764" cy="1344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6" y="3065387"/>
            <a:ext cx="2599471" cy="145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title"/>
          </p:nvPr>
        </p:nvSpPr>
        <p:spPr>
          <a:xfrm>
            <a:off x="1667564" y="205978"/>
            <a:ext cx="70191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/>
              <a:t>Southern School of Energy &amp; Sustainability (SSES)</a:t>
            </a:r>
          </a:p>
        </p:txBody>
      </p:sp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1667564" y="1200150"/>
            <a:ext cx="7019100" cy="3394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92100" lvl="0" indent="63500">
              <a:spcBef>
                <a:spcPts val="0"/>
              </a:spcBef>
              <a:buNone/>
            </a:pPr>
            <a:endParaRPr/>
          </a:p>
        </p:txBody>
      </p:sp>
      <p:grpSp>
        <p:nvGrpSpPr>
          <p:cNvPr id="450" name="Shape 450"/>
          <p:cNvGrpSpPr/>
          <p:nvPr/>
        </p:nvGrpSpPr>
        <p:grpSpPr>
          <a:xfrm>
            <a:off x="1764238" y="1455450"/>
            <a:ext cx="3679200" cy="3139200"/>
            <a:chOff x="4666663" y="1002150"/>
            <a:chExt cx="3679200" cy="3139200"/>
          </a:xfrm>
        </p:grpSpPr>
        <p:sp>
          <p:nvSpPr>
            <p:cNvPr id="451" name="Shape 451"/>
            <p:cNvSpPr/>
            <p:nvPr/>
          </p:nvSpPr>
          <p:spPr>
            <a:xfrm>
              <a:off x="4666663" y="1002150"/>
              <a:ext cx="3679200" cy="31392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F093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  <a:p>
              <a:pPr marL="0" lvl="0" indent="0">
                <a:spcBef>
                  <a:spcPts val="0"/>
                </a:spcBef>
                <a:buNone/>
              </a:pPr>
              <a:endParaRPr/>
            </a:p>
            <a:p>
              <a:pPr marL="0" lvl="0" indent="0">
                <a:spcBef>
                  <a:spcPts val="0"/>
                </a:spcBef>
                <a:buNone/>
              </a:pPr>
              <a:endParaRPr/>
            </a:p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2" name="Shape 452"/>
            <p:cNvSpPr txBox="1"/>
            <p:nvPr/>
          </p:nvSpPr>
          <p:spPr>
            <a:xfrm>
              <a:off x="5495575" y="1228825"/>
              <a:ext cx="2021400" cy="388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sz="1100">
                <a:solidFill>
                  <a:srgbClr val="37474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3" name="Shape 453"/>
            <p:cNvSpPr txBox="1"/>
            <p:nvPr/>
          </p:nvSpPr>
          <p:spPr>
            <a:xfrm>
              <a:off x="4666675" y="1035300"/>
              <a:ext cx="2718000" cy="2817600"/>
            </a:xfrm>
            <a:prstGeom prst="rect">
              <a:avLst/>
            </a:prstGeom>
            <a:noFill/>
            <a:ln w="9525" cap="flat" cmpd="sng">
              <a:solidFill>
                <a:srgbClr val="1155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L="457200" lvl="0" indent="-3302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Roboto"/>
                <a:buChar char="●"/>
              </a:pPr>
              <a:r>
                <a:rPr lang="en" sz="1600" b="1" dirty="0">
                  <a:latin typeface="Roboto"/>
                  <a:ea typeface="Roboto"/>
                  <a:cs typeface="Roboto"/>
                  <a:sym typeface="Roboto"/>
                </a:rPr>
                <a:t>STEM focus</a:t>
              </a:r>
            </a:p>
            <a:p>
              <a:pPr marL="457200" lvl="0" indent="-3302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Roboto"/>
                <a:buChar char="●"/>
              </a:pPr>
              <a:r>
                <a:rPr lang="en" sz="1600" b="1" dirty="0">
                  <a:latin typeface="Roboto"/>
                  <a:ea typeface="Roboto"/>
                  <a:cs typeface="Roboto"/>
                  <a:sym typeface="Roboto"/>
                </a:rPr>
                <a:t>All students attending SSES will select from one  of the four small schools</a:t>
              </a:r>
            </a:p>
            <a:p>
              <a:pPr marL="457200" lvl="0" indent="-33020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SzPts val="1600"/>
                <a:buFont typeface="Roboto"/>
                <a:buChar char="●"/>
              </a:pPr>
              <a:r>
                <a:rPr lang="en" sz="1600" b="1" dirty="0">
                  <a:latin typeface="Roboto"/>
                  <a:ea typeface="Roboto"/>
                  <a:cs typeface="Roboto"/>
                  <a:sym typeface="Roboto"/>
                </a:rPr>
                <a:t>SSES offers a small school setting but also offers athletics, band and other extra curricular </a:t>
              </a:r>
              <a:r>
                <a:rPr lang="en" sz="1600" b="1" dirty="0" smtClean="0">
                  <a:latin typeface="Roboto"/>
                  <a:ea typeface="Roboto"/>
                  <a:cs typeface="Roboto"/>
                  <a:sym typeface="Roboto"/>
                </a:rPr>
                <a:t>activities</a:t>
              </a:r>
            </a:p>
            <a:p>
              <a:pPr marL="457200" lvl="0" indent="-33020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SzPts val="1600"/>
                <a:buFont typeface="Roboto"/>
                <a:buChar char="●"/>
              </a:pPr>
              <a:r>
                <a:rPr lang="en" sz="1600" b="1" dirty="0" smtClean="0">
                  <a:latin typeface="Roboto"/>
                  <a:ea typeface="Roboto"/>
                  <a:cs typeface="Roboto"/>
                  <a:sym typeface="Roboto"/>
                </a:rPr>
                <a:t>Bus from base school to Southern</a:t>
              </a:r>
              <a:endParaRPr lang="en" sz="16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54" name="Shape 454"/>
          <p:cNvGrpSpPr/>
          <p:nvPr/>
        </p:nvGrpSpPr>
        <p:grpSpPr>
          <a:xfrm>
            <a:off x="6742069" y="2897400"/>
            <a:ext cx="1944600" cy="1569600"/>
            <a:chOff x="3216519" y="2571750"/>
            <a:chExt cx="1944600" cy="1569600"/>
          </a:xfrm>
        </p:grpSpPr>
        <p:sp>
          <p:nvSpPr>
            <p:cNvPr id="455" name="Shape 455"/>
            <p:cNvSpPr/>
            <p:nvPr/>
          </p:nvSpPr>
          <p:spPr>
            <a:xfrm rot="10800000">
              <a:off x="3216519" y="2571750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F7CB4D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lnSpc>
                  <a:spcPct val="115000"/>
                </a:lnSpc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6" name="Shape 456"/>
            <p:cNvSpPr txBox="1"/>
            <p:nvPr/>
          </p:nvSpPr>
          <p:spPr>
            <a:xfrm>
              <a:off x="3216525" y="2659250"/>
              <a:ext cx="1696500" cy="615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buNone/>
              </a:pPr>
              <a:r>
                <a:rPr lang="en" sz="1800" b="1">
                  <a:solidFill>
                    <a:srgbClr val="383838"/>
                  </a:solidFill>
                  <a:latin typeface="Roboto"/>
                  <a:ea typeface="Roboto"/>
                  <a:cs typeface="Roboto"/>
                  <a:sym typeface="Roboto"/>
                </a:rPr>
                <a:t>Architecture and Construction Engineering </a:t>
              </a:r>
            </a:p>
          </p:txBody>
        </p:sp>
      </p:grpSp>
      <p:grpSp>
        <p:nvGrpSpPr>
          <p:cNvPr id="457" name="Shape 457"/>
          <p:cNvGrpSpPr/>
          <p:nvPr/>
        </p:nvGrpSpPr>
        <p:grpSpPr>
          <a:xfrm>
            <a:off x="4751750" y="1327813"/>
            <a:ext cx="1944600" cy="1569600"/>
            <a:chOff x="1271925" y="869938"/>
            <a:chExt cx="1944600" cy="1569600"/>
          </a:xfrm>
        </p:grpSpPr>
        <p:sp>
          <p:nvSpPr>
            <p:cNvPr id="458" name="Shape 458"/>
            <p:cNvSpPr/>
            <p:nvPr/>
          </p:nvSpPr>
          <p:spPr>
            <a:xfrm rot="10800000">
              <a:off x="1271925" y="869938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F7CB4D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lnSpc>
                  <a:spcPct val="115000"/>
                </a:lnSpc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9" name="Shape 459"/>
            <p:cNvSpPr txBox="1"/>
            <p:nvPr/>
          </p:nvSpPr>
          <p:spPr>
            <a:xfrm>
              <a:off x="1408625" y="1116550"/>
              <a:ext cx="16455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r>
                <a:rPr lang="en" sz="1800" b="1">
                  <a:solidFill>
                    <a:srgbClr val="383838"/>
                  </a:solidFill>
                  <a:latin typeface="Roboto"/>
                  <a:ea typeface="Roboto"/>
                  <a:cs typeface="Roboto"/>
                  <a:sym typeface="Roboto"/>
                </a:rPr>
                <a:t>School of Business &amp; Sustainability </a:t>
              </a:r>
            </a:p>
          </p:txBody>
        </p:sp>
      </p:grpSp>
      <p:grpSp>
        <p:nvGrpSpPr>
          <p:cNvPr id="460" name="Shape 460"/>
          <p:cNvGrpSpPr/>
          <p:nvPr/>
        </p:nvGrpSpPr>
        <p:grpSpPr>
          <a:xfrm>
            <a:off x="6742069" y="1327825"/>
            <a:ext cx="1944600" cy="1569600"/>
            <a:chOff x="3216519" y="1002150"/>
            <a:chExt cx="1944600" cy="1569600"/>
          </a:xfrm>
        </p:grpSpPr>
        <p:sp>
          <p:nvSpPr>
            <p:cNvPr id="461" name="Shape 461"/>
            <p:cNvSpPr/>
            <p:nvPr/>
          </p:nvSpPr>
          <p:spPr>
            <a:xfrm flipH="1">
              <a:off x="3216519" y="1002150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F4B4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lnSpc>
                  <a:spcPct val="115000"/>
                </a:lnSpc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2" name="Shape 462"/>
            <p:cNvSpPr txBox="1"/>
            <p:nvPr/>
          </p:nvSpPr>
          <p:spPr>
            <a:xfrm>
              <a:off x="3461175" y="1244641"/>
              <a:ext cx="1451700" cy="857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r>
                <a:rPr lang="en" sz="1800" b="1">
                  <a:solidFill>
                    <a:srgbClr val="383838"/>
                  </a:solidFill>
                  <a:latin typeface="Roboto"/>
                  <a:ea typeface="Roboto"/>
                  <a:cs typeface="Roboto"/>
                  <a:sym typeface="Roboto"/>
                </a:rPr>
                <a:t>Biomedical Technology</a:t>
              </a:r>
            </a:p>
          </p:txBody>
        </p:sp>
      </p:grpSp>
      <p:grpSp>
        <p:nvGrpSpPr>
          <p:cNvPr id="463" name="Shape 463"/>
          <p:cNvGrpSpPr/>
          <p:nvPr/>
        </p:nvGrpSpPr>
        <p:grpSpPr>
          <a:xfrm>
            <a:off x="3053469" y="2405697"/>
            <a:ext cx="334125" cy="334078"/>
            <a:chOff x="3157188" y="909150"/>
            <a:chExt cx="470400" cy="470400"/>
          </a:xfrm>
        </p:grpSpPr>
        <p:sp>
          <p:nvSpPr>
            <p:cNvPr id="464" name="Shape 464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37474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5" name="Shape 465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66" name="Shape 466"/>
          <p:cNvGrpSpPr/>
          <p:nvPr/>
        </p:nvGrpSpPr>
        <p:grpSpPr>
          <a:xfrm>
            <a:off x="4751750" y="2897400"/>
            <a:ext cx="1944600" cy="1569600"/>
            <a:chOff x="1271925" y="2571750"/>
            <a:chExt cx="1944600" cy="1569600"/>
          </a:xfrm>
        </p:grpSpPr>
        <p:sp>
          <p:nvSpPr>
            <p:cNvPr id="467" name="Shape 467"/>
            <p:cNvSpPr/>
            <p:nvPr/>
          </p:nvSpPr>
          <p:spPr>
            <a:xfrm flipH="1">
              <a:off x="1271925" y="2571750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F4B4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lnSpc>
                  <a:spcPct val="115000"/>
                </a:lnSpc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8" name="Shape 468"/>
            <p:cNvSpPr txBox="1"/>
            <p:nvPr/>
          </p:nvSpPr>
          <p:spPr>
            <a:xfrm>
              <a:off x="1496700" y="2653171"/>
              <a:ext cx="1451700" cy="621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r>
                <a:rPr lang="en" sz="1800" b="1">
                  <a:solidFill>
                    <a:srgbClr val="383838"/>
                  </a:solidFill>
                  <a:latin typeface="Roboto"/>
                  <a:ea typeface="Roboto"/>
                  <a:cs typeface="Roboto"/>
                  <a:sym typeface="Roboto"/>
                </a:rPr>
                <a:t>School of Computer &amp; Technology Engineering </a:t>
              </a:r>
            </a:p>
          </p:txBody>
        </p:sp>
      </p:grpSp>
      <p:pic>
        <p:nvPicPr>
          <p:cNvPr id="469" name="Shape 4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825" y="98789"/>
            <a:ext cx="1428750" cy="13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1667564" y="205978"/>
            <a:ext cx="70191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3000"/>
              <a:t>City of Medicine Academy (CMA)</a:t>
            </a:r>
          </a:p>
        </p:txBody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1398325" y="1007500"/>
            <a:ext cx="7745700" cy="4048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80000"/>
              </a:lnSpc>
              <a:spcBef>
                <a:spcPts val="400"/>
              </a:spcBef>
              <a:buNone/>
            </a:pPr>
            <a:r>
              <a:rPr lang="en" sz="1200" dirty="0">
                <a:solidFill>
                  <a:schemeClr val="dk1"/>
                </a:solidFill>
              </a:rPr>
              <a:t>•</a:t>
            </a:r>
            <a:r>
              <a:rPr lang="en" sz="1200" dirty="0">
                <a:solidFill>
                  <a:srgbClr val="5F5F5F"/>
                </a:solidFill>
                <a:latin typeface="Verdana"/>
                <a:ea typeface="Verdana"/>
                <a:cs typeface="Verdana"/>
                <a:sym typeface="Verdana"/>
              </a:rPr>
              <a:t>Aimed at future health care professionals; students are prepared for post-secondary health-care education or to enter the health care workforce</a:t>
            </a:r>
          </a:p>
          <a:p>
            <a:pPr marL="0" lvl="0" indent="-69850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5F5F5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rtl="0">
              <a:lnSpc>
                <a:spcPct val="80000"/>
              </a:lnSpc>
              <a:spcBef>
                <a:spcPts val="400"/>
              </a:spcBef>
              <a:buNone/>
            </a:pPr>
            <a:r>
              <a:rPr lang="en" sz="1200" dirty="0">
                <a:solidFill>
                  <a:schemeClr val="dk1"/>
                </a:solidFill>
              </a:rPr>
              <a:t>•</a:t>
            </a:r>
            <a:r>
              <a:rPr lang="en" sz="1200" dirty="0">
                <a:solidFill>
                  <a:srgbClr val="5F5F5F"/>
                </a:solidFill>
                <a:latin typeface="Verdana"/>
                <a:ea typeface="Verdana"/>
                <a:cs typeface="Verdana"/>
                <a:sym typeface="Verdana"/>
              </a:rPr>
              <a:t>All courses are Honors or AP level</a:t>
            </a:r>
          </a:p>
          <a:p>
            <a:pPr marL="0" lvl="0" indent="-69850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5F5F5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rtl="0">
              <a:lnSpc>
                <a:spcPct val="80000"/>
              </a:lnSpc>
              <a:spcBef>
                <a:spcPts val="400"/>
              </a:spcBef>
              <a:buNone/>
            </a:pPr>
            <a:r>
              <a:rPr lang="en" sz="1200" dirty="0">
                <a:solidFill>
                  <a:schemeClr val="dk1"/>
                </a:solidFill>
              </a:rPr>
              <a:t>•</a:t>
            </a:r>
            <a:r>
              <a:rPr lang="en" sz="1200" dirty="0">
                <a:solidFill>
                  <a:srgbClr val="5F5F5F"/>
                </a:solidFill>
                <a:latin typeface="Verdana"/>
                <a:ea typeface="Verdana"/>
                <a:cs typeface="Verdana"/>
                <a:sym typeface="Verdana"/>
              </a:rPr>
              <a:t>Possible certifications earned in high school can include: AED, EMT, Certified Nursing Assistant, Pharmacy Tech, &amp; Surgical Tech</a:t>
            </a:r>
          </a:p>
          <a:p>
            <a:pPr marL="0" lvl="0" indent="-69850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5F5F5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rtl="0">
              <a:lnSpc>
                <a:spcPct val="80000"/>
              </a:lnSpc>
              <a:spcBef>
                <a:spcPts val="400"/>
              </a:spcBef>
              <a:buNone/>
            </a:pPr>
            <a:r>
              <a:rPr lang="en" sz="1200" dirty="0">
                <a:solidFill>
                  <a:schemeClr val="dk1"/>
                </a:solidFill>
              </a:rPr>
              <a:t>•</a:t>
            </a:r>
            <a:r>
              <a:rPr lang="en" sz="1200" dirty="0">
                <a:solidFill>
                  <a:srgbClr val="5F5F5F"/>
                </a:solidFill>
                <a:latin typeface="Verdana"/>
                <a:ea typeface="Verdana"/>
                <a:cs typeface="Verdana"/>
                <a:sym typeface="Verdana"/>
              </a:rPr>
              <a:t>Students job-shadow &amp; conduct internships at local facilities &amp; offices for experiential learning</a:t>
            </a:r>
          </a:p>
          <a:p>
            <a:pPr marL="0" lvl="0" indent="-69850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5F5F5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rtl="0">
              <a:lnSpc>
                <a:spcPct val="80000"/>
              </a:lnSpc>
              <a:spcBef>
                <a:spcPts val="400"/>
              </a:spcBef>
              <a:buNone/>
            </a:pPr>
            <a:r>
              <a:rPr lang="en" sz="1200" dirty="0">
                <a:solidFill>
                  <a:schemeClr val="dk1"/>
                </a:solidFill>
              </a:rPr>
              <a:t>•</a:t>
            </a:r>
            <a:r>
              <a:rPr lang="en" sz="1200" dirty="0">
                <a:solidFill>
                  <a:srgbClr val="5F5F5F"/>
                </a:solidFill>
                <a:latin typeface="Verdana"/>
                <a:ea typeface="Verdana"/>
                <a:cs typeface="Verdana"/>
                <a:sym typeface="Verdana"/>
              </a:rPr>
              <a:t>Dual enrollment opportunities with Durham Tech</a:t>
            </a:r>
          </a:p>
          <a:p>
            <a:pPr marL="0" lvl="0" indent="-69850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5F5F5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rtl="0">
              <a:lnSpc>
                <a:spcPct val="80000"/>
              </a:lnSpc>
              <a:spcBef>
                <a:spcPts val="400"/>
              </a:spcBef>
              <a:buNone/>
            </a:pPr>
            <a:r>
              <a:rPr lang="en" sz="1200" dirty="0">
                <a:solidFill>
                  <a:schemeClr val="dk1"/>
                </a:solidFill>
              </a:rPr>
              <a:t>•</a:t>
            </a:r>
            <a:r>
              <a:rPr lang="en" sz="1200" dirty="0">
                <a:solidFill>
                  <a:srgbClr val="5F5F5F"/>
                </a:solidFill>
                <a:latin typeface="Verdana"/>
                <a:ea typeface="Verdana"/>
                <a:cs typeface="Verdana"/>
                <a:sym typeface="Verdana"/>
              </a:rPr>
              <a:t>1:1 Technology for each student</a:t>
            </a:r>
          </a:p>
          <a:p>
            <a:pPr marL="0" lvl="0" indent="-69850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5F5F5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-69850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</a:rPr>
              <a:t>•</a:t>
            </a:r>
            <a:r>
              <a:rPr lang="en" sz="1200" dirty="0">
                <a:solidFill>
                  <a:srgbClr val="5F5F5F"/>
                </a:solidFill>
                <a:latin typeface="Verdana"/>
                <a:ea typeface="Verdana"/>
                <a:cs typeface="Verdana"/>
                <a:sym typeface="Verdana"/>
              </a:rPr>
              <a:t>Paid summer Internships </a:t>
            </a:r>
            <a:r>
              <a:rPr lang="en" sz="1200" dirty="0" smtClean="0">
                <a:solidFill>
                  <a:srgbClr val="5F5F5F"/>
                </a:solidFill>
                <a:latin typeface="Verdana"/>
                <a:ea typeface="Verdana"/>
                <a:cs typeface="Verdana"/>
                <a:sym typeface="Verdana"/>
              </a:rPr>
              <a:t>available</a:t>
            </a:r>
          </a:p>
          <a:p>
            <a:pPr marL="0" lvl="0" indent="-69850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n" sz="1200" dirty="0">
              <a:solidFill>
                <a:srgbClr val="5F5F5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-69850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 smtClean="0">
                <a:solidFill>
                  <a:srgbClr val="5F5F5F"/>
                </a:solidFill>
                <a:latin typeface="Verdana"/>
                <a:ea typeface="Verdana"/>
                <a:cs typeface="Verdana"/>
                <a:sym typeface="Verdana"/>
              </a:rPr>
              <a:t>DRESS CODE OF SCRUBS</a:t>
            </a:r>
            <a:endParaRPr lang="en" sz="1200" dirty="0">
              <a:solidFill>
                <a:srgbClr val="5F5F5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-69850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5F5F5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-69850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u="sng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*Essay required in addition to online lottery process*</a:t>
            </a:r>
          </a:p>
          <a:p>
            <a:pPr marL="0" lvl="0" indent="-69850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5F5F5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-69850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5F5F5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92100" lvl="0" indent="63500">
              <a:spcBef>
                <a:spcPts val="0"/>
              </a:spcBef>
              <a:buNone/>
            </a:pPr>
            <a:endParaRPr sz="1400" dirty="0"/>
          </a:p>
        </p:txBody>
      </p:sp>
      <p:pic>
        <p:nvPicPr>
          <p:cNvPr id="371" name="Shape 3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6475" y="3207681"/>
            <a:ext cx="2739074" cy="175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eWJ-G4WLDN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5020" y="1200150"/>
            <a:ext cx="5960533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3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title"/>
          </p:nvPr>
        </p:nvSpPr>
        <p:spPr>
          <a:xfrm>
            <a:off x="1667564" y="205978"/>
            <a:ext cx="70191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3000" dirty="0"/>
              <a:t>Durham School of the Arts (DSA)</a:t>
            </a:r>
          </a:p>
        </p:txBody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1667564" y="1200150"/>
            <a:ext cx="7019100" cy="3394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•</a:t>
            </a:r>
            <a:r>
              <a:rPr lang="en" sz="1400" dirty="0">
                <a:solidFill>
                  <a:srgbClr val="4D4D4D"/>
                </a:solidFill>
              </a:rPr>
              <a:t>Emphasis on visual and performance arts</a:t>
            </a:r>
          </a:p>
          <a:p>
            <a:pPr marL="0" lvl="0" indent="-6985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lvl="0" indent="-6985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•</a:t>
            </a:r>
            <a:r>
              <a:rPr lang="en" sz="1400" dirty="0">
                <a:solidFill>
                  <a:srgbClr val="4D4D4D"/>
                </a:solidFill>
              </a:rPr>
              <a:t>Offers beginning through advanced arts courses in:</a:t>
            </a:r>
          </a:p>
          <a:p>
            <a:pPr marL="0" lvl="0" indent="-6985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–</a:t>
            </a:r>
            <a:r>
              <a:rPr lang="en" sz="1400" dirty="0">
                <a:solidFill>
                  <a:srgbClr val="4D4D4D"/>
                </a:solidFill>
              </a:rPr>
              <a:t>band, chorus, piano, strings, guitar</a:t>
            </a:r>
          </a:p>
          <a:p>
            <a:pPr marL="0" lvl="0" indent="-6985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–</a:t>
            </a:r>
            <a:r>
              <a:rPr lang="en" sz="1400" dirty="0">
                <a:solidFill>
                  <a:srgbClr val="4D4D4D"/>
                </a:solidFill>
              </a:rPr>
              <a:t>Visual Arts (art, sculpture, photography)</a:t>
            </a:r>
          </a:p>
          <a:p>
            <a:pPr marL="0" lvl="0" indent="-6985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–</a:t>
            </a:r>
            <a:r>
              <a:rPr lang="en" sz="1400" dirty="0">
                <a:solidFill>
                  <a:srgbClr val="4D4D4D"/>
                </a:solidFill>
              </a:rPr>
              <a:t>dance, theater, creative writing</a:t>
            </a:r>
          </a:p>
          <a:p>
            <a:pPr marL="0" lvl="0" indent="-6985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-</a:t>
            </a:r>
            <a:r>
              <a:rPr lang="en" sz="1400" dirty="0">
                <a:solidFill>
                  <a:srgbClr val="4D4D4D"/>
                </a:solidFill>
              </a:rPr>
              <a:t>digital arts (game art design, digital media)</a:t>
            </a:r>
          </a:p>
          <a:p>
            <a:pPr marL="0" lvl="0" indent="-6985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n-US" sz="1400" dirty="0" smtClean="0">
              <a:solidFill>
                <a:schemeClr val="dk1"/>
              </a:solidFill>
            </a:endParaRPr>
          </a:p>
          <a:p>
            <a:pPr marL="0" lvl="0" indent="-6985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n-US" sz="1400" dirty="0">
              <a:solidFill>
                <a:schemeClr val="dk1"/>
              </a:solidFill>
            </a:endParaRPr>
          </a:p>
          <a:p>
            <a:pPr marL="0" lvl="0" indent="-6985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lvl="0" indent="-6985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•</a:t>
            </a:r>
            <a:r>
              <a:rPr lang="en" sz="1400" dirty="0">
                <a:solidFill>
                  <a:srgbClr val="4D4D4D"/>
                </a:solidFill>
              </a:rPr>
              <a:t>Still offers Honors and Advanced Placement courses in non-art subjects</a:t>
            </a:r>
          </a:p>
          <a:p>
            <a:pPr marL="292100" lvl="0" indent="6350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755" y="971550"/>
            <a:ext cx="2590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47950"/>
            <a:ext cx="2619022" cy="159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DSA From Above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oK_Zev9NpA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33615" y="1200152"/>
            <a:ext cx="6079067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0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title"/>
          </p:nvPr>
        </p:nvSpPr>
        <p:spPr>
          <a:xfrm>
            <a:off x="1667564" y="205978"/>
            <a:ext cx="70191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Hillside New Tech</a:t>
            </a:r>
          </a:p>
        </p:txBody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1667575" y="983175"/>
            <a:ext cx="7396500" cy="4026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80000"/>
              </a:lnSpc>
              <a:spcBef>
                <a:spcPts val="400"/>
              </a:spcBef>
              <a:buNone/>
            </a:pPr>
            <a:r>
              <a:rPr lang="en" sz="1200" dirty="0">
                <a:solidFill>
                  <a:schemeClr val="dk1"/>
                </a:solidFill>
              </a:rPr>
              <a:t>•</a:t>
            </a:r>
            <a:r>
              <a:rPr lang="en" sz="1200" dirty="0">
                <a:solidFill>
                  <a:srgbClr val="5F5F5F"/>
                </a:solidFill>
                <a:latin typeface="Verdana"/>
                <a:ea typeface="Verdana"/>
                <a:cs typeface="Verdana"/>
                <a:sym typeface="Verdana"/>
              </a:rPr>
              <a:t>Challenging project-based learning approach with a STEM Focus</a:t>
            </a:r>
          </a:p>
          <a:p>
            <a:pPr marL="0" lvl="0" indent="-69850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5F5F5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rtl="0">
              <a:lnSpc>
                <a:spcPct val="80000"/>
              </a:lnSpc>
              <a:spcBef>
                <a:spcPts val="400"/>
              </a:spcBef>
              <a:buNone/>
            </a:pPr>
            <a:r>
              <a:rPr lang="en" sz="1200" dirty="0">
                <a:solidFill>
                  <a:schemeClr val="dk1"/>
                </a:solidFill>
              </a:rPr>
              <a:t>•</a:t>
            </a:r>
            <a:r>
              <a:rPr lang="en" sz="1200" dirty="0">
                <a:solidFill>
                  <a:srgbClr val="5F5F5F"/>
                </a:solidFill>
                <a:latin typeface="Verdana"/>
                <a:ea typeface="Verdana"/>
                <a:cs typeface="Verdana"/>
                <a:sym typeface="Verdana"/>
              </a:rPr>
              <a:t>Collaborative real-world investigations with fellow students &amp; community partners</a:t>
            </a:r>
          </a:p>
          <a:p>
            <a:pPr marL="0" lvl="0" indent="-69850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5F5F5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rtl="0">
              <a:lnSpc>
                <a:spcPct val="80000"/>
              </a:lnSpc>
              <a:spcBef>
                <a:spcPts val="400"/>
              </a:spcBef>
              <a:buNone/>
            </a:pPr>
            <a:r>
              <a:rPr lang="en" sz="1200" dirty="0">
                <a:solidFill>
                  <a:schemeClr val="dk1"/>
                </a:solidFill>
              </a:rPr>
              <a:t>•</a:t>
            </a:r>
            <a:r>
              <a:rPr lang="en" sz="1200" dirty="0">
                <a:solidFill>
                  <a:srgbClr val="5F5F5F"/>
                </a:solidFill>
                <a:latin typeface="Verdana"/>
                <a:ea typeface="Verdana"/>
                <a:cs typeface="Verdana"/>
                <a:sym typeface="Verdana"/>
              </a:rPr>
              <a:t>All classes are Honors &amp; AP</a:t>
            </a:r>
          </a:p>
          <a:p>
            <a:pPr marL="0" lvl="0" indent="-69850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5F5F5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rtl="0">
              <a:lnSpc>
                <a:spcPct val="80000"/>
              </a:lnSpc>
              <a:spcBef>
                <a:spcPts val="400"/>
              </a:spcBef>
              <a:buNone/>
            </a:pPr>
            <a:r>
              <a:rPr lang="en" sz="1200" dirty="0">
                <a:solidFill>
                  <a:schemeClr val="dk1"/>
                </a:solidFill>
              </a:rPr>
              <a:t>•</a:t>
            </a:r>
            <a:r>
              <a:rPr lang="en" sz="1200" dirty="0">
                <a:solidFill>
                  <a:srgbClr val="5F5F5F"/>
                </a:solidFill>
                <a:latin typeface="Verdana"/>
                <a:ea typeface="Verdana"/>
                <a:cs typeface="Verdana"/>
                <a:sym typeface="Verdana"/>
              </a:rPr>
              <a:t>Options to take classes at Durham Tech with books &amp; transportation provided free</a:t>
            </a:r>
          </a:p>
          <a:p>
            <a:pPr marL="0" lvl="0" indent="-69850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5F5F5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rtl="0">
              <a:lnSpc>
                <a:spcPct val="80000"/>
              </a:lnSpc>
              <a:spcBef>
                <a:spcPts val="400"/>
              </a:spcBef>
              <a:buNone/>
            </a:pPr>
            <a:r>
              <a:rPr lang="en" sz="1200" dirty="0">
                <a:solidFill>
                  <a:schemeClr val="dk1"/>
                </a:solidFill>
              </a:rPr>
              <a:t>•</a:t>
            </a:r>
            <a:r>
              <a:rPr lang="en" sz="1200" dirty="0">
                <a:solidFill>
                  <a:srgbClr val="5F5F5F"/>
                </a:solidFill>
                <a:latin typeface="Verdana"/>
                <a:ea typeface="Verdana"/>
                <a:cs typeface="Verdana"/>
                <a:sym typeface="Verdana"/>
              </a:rPr>
              <a:t>Students can obtain certifications in Information Systems Security, Networking Technology, Electrical Systems Technology, &amp; Computer Information Technology</a:t>
            </a:r>
          </a:p>
          <a:p>
            <a:pPr marL="0" lvl="0" indent="-69850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5F5F5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rtl="0">
              <a:lnSpc>
                <a:spcPct val="80000"/>
              </a:lnSpc>
              <a:spcBef>
                <a:spcPts val="400"/>
              </a:spcBef>
              <a:buNone/>
            </a:pPr>
            <a:r>
              <a:rPr lang="en" sz="1200" dirty="0">
                <a:solidFill>
                  <a:schemeClr val="dk1"/>
                </a:solidFill>
              </a:rPr>
              <a:t>•</a:t>
            </a:r>
            <a:r>
              <a:rPr lang="en" sz="1200" dirty="0">
                <a:solidFill>
                  <a:srgbClr val="5F5F5F"/>
                </a:solidFill>
                <a:latin typeface="Verdana"/>
                <a:ea typeface="Verdana"/>
                <a:cs typeface="Verdana"/>
                <a:sym typeface="Verdana"/>
              </a:rPr>
              <a:t>Small student to teacher ratio; 1:1 computer to students ratio</a:t>
            </a:r>
          </a:p>
          <a:p>
            <a:pPr marL="0" lvl="0" indent="-69850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5F5F5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rtl="0">
              <a:lnSpc>
                <a:spcPct val="80000"/>
              </a:lnSpc>
              <a:spcBef>
                <a:spcPts val="400"/>
              </a:spcBef>
              <a:buNone/>
            </a:pPr>
            <a:r>
              <a:rPr lang="en" sz="1200" dirty="0">
                <a:solidFill>
                  <a:schemeClr val="dk1"/>
                </a:solidFill>
              </a:rPr>
              <a:t>•</a:t>
            </a:r>
            <a:r>
              <a:rPr lang="en" sz="1200" dirty="0">
                <a:solidFill>
                  <a:srgbClr val="5F5F5F"/>
                </a:solidFill>
                <a:latin typeface="Verdana"/>
                <a:ea typeface="Verdana"/>
                <a:cs typeface="Verdana"/>
                <a:sym typeface="Verdana"/>
              </a:rPr>
              <a:t>Separate core classes &amp; lunch, main Hillside for electives</a:t>
            </a:r>
          </a:p>
          <a:p>
            <a:pPr marL="0" lvl="0" indent="-69850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5F5F5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-69850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</a:rPr>
              <a:t>•</a:t>
            </a:r>
            <a:r>
              <a:rPr lang="en" sz="1200" dirty="0">
                <a:solidFill>
                  <a:srgbClr val="5F5F5F"/>
                </a:solidFill>
                <a:latin typeface="Verdana"/>
                <a:ea typeface="Verdana"/>
                <a:cs typeface="Verdana"/>
                <a:sym typeface="Verdana"/>
              </a:rPr>
              <a:t>Required 150 hours of Community Service &amp; a completion of a 50 hour </a:t>
            </a:r>
            <a:r>
              <a:rPr lang="en" sz="1200" dirty="0" smtClean="0">
                <a:solidFill>
                  <a:srgbClr val="5F5F5F"/>
                </a:solidFill>
                <a:latin typeface="Verdana"/>
                <a:ea typeface="Verdana"/>
                <a:cs typeface="Verdana"/>
                <a:sym typeface="Verdana"/>
              </a:rPr>
              <a:t>Internship</a:t>
            </a:r>
          </a:p>
          <a:p>
            <a:pPr marL="0" lvl="0" indent="-69850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n" sz="1200" dirty="0">
              <a:solidFill>
                <a:srgbClr val="5F5F5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-69850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 smtClean="0">
                <a:solidFill>
                  <a:srgbClr val="5F5F5F"/>
                </a:solidFill>
                <a:latin typeface="Verdana"/>
                <a:ea typeface="Verdana"/>
                <a:cs typeface="Verdana"/>
                <a:sym typeface="Verdana"/>
              </a:rPr>
              <a:t>- </a:t>
            </a:r>
            <a:r>
              <a:rPr lang="en-US" sz="1200" dirty="0" smtClean="0">
                <a:solidFill>
                  <a:srgbClr val="5F5F5F"/>
                </a:solidFill>
                <a:latin typeface="Verdana"/>
                <a:ea typeface="Verdana"/>
                <a:cs typeface="Verdana"/>
                <a:sym typeface="Verdana"/>
              </a:rPr>
              <a:t>M</a:t>
            </a:r>
            <a:r>
              <a:rPr lang="en" sz="1200" dirty="0" smtClean="0">
                <a:solidFill>
                  <a:srgbClr val="5F5F5F"/>
                </a:solidFill>
                <a:latin typeface="Verdana"/>
                <a:ea typeface="Verdana"/>
                <a:cs typeface="Verdana"/>
                <a:sym typeface="Verdana"/>
              </a:rPr>
              <a:t>ust be in Hillside’s attendance zone to get transportation </a:t>
            </a:r>
            <a:r>
              <a:rPr lang="en" sz="1200" dirty="0" smtClean="0">
                <a:solidFill>
                  <a:srgbClr val="5F5F5F"/>
                </a:solidFill>
                <a:latin typeface="Verdana"/>
                <a:ea typeface="Verdana"/>
                <a:cs typeface="Verdana"/>
                <a:sym typeface="Wingdings" panose="05000000000000000000" pitchFamily="2" charset="2"/>
              </a:rPr>
              <a:t></a:t>
            </a:r>
            <a:endParaRPr lang="en" sz="1200" dirty="0">
              <a:solidFill>
                <a:srgbClr val="5F5F5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92100" lvl="0" indent="6350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09550"/>
            <a:ext cx="1147762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fWD0mzCpQz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57400" y="1281643"/>
            <a:ext cx="6019800" cy="338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Shape 4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9900" y="109726"/>
            <a:ext cx="1617650" cy="180305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Shape 405"/>
          <p:cNvSpPr txBox="1">
            <a:spLocks noGrp="1"/>
          </p:cNvSpPr>
          <p:nvPr>
            <p:ph type="title"/>
          </p:nvPr>
        </p:nvSpPr>
        <p:spPr>
          <a:xfrm>
            <a:off x="1667564" y="184153"/>
            <a:ext cx="70191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J.D. Clement Early College</a:t>
            </a:r>
          </a:p>
        </p:txBody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1667564" y="1200150"/>
            <a:ext cx="7019100" cy="3394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dk1"/>
                </a:solidFill>
              </a:rPr>
              <a:t>•</a:t>
            </a:r>
            <a:r>
              <a:rPr lang="en" sz="1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Located </a:t>
            </a:r>
            <a:r>
              <a:rPr lang="en" sz="14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at </a:t>
            </a:r>
            <a:r>
              <a:rPr lang="en" sz="1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North Carolina Central </a:t>
            </a:r>
            <a:r>
              <a:rPr lang="en" sz="14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University, transportation anywhere in district</a:t>
            </a:r>
          </a:p>
          <a:p>
            <a:pPr marL="0" lvl="0" indent="-69850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n" sz="1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-69850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ALL classes are Honors or AP level classes</a:t>
            </a:r>
            <a:endParaRPr lang="en" sz="1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-69850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0" lvl="0" indent="-69850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000000"/>
                </a:solidFill>
              </a:rPr>
              <a:t>•</a:t>
            </a:r>
            <a:r>
              <a:rPr lang="en" sz="1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Offers the opportunity to complete high school with </a:t>
            </a:r>
            <a:r>
              <a:rPr lang="en" sz="1400" i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up to </a:t>
            </a:r>
            <a:r>
              <a:rPr lang="en" sz="1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2 years of college credit towards a bachelor’s degree…</a:t>
            </a:r>
            <a:r>
              <a:rPr lang="en" sz="1400" b="1" i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FREE</a:t>
            </a:r>
          </a:p>
          <a:p>
            <a:pPr marL="0" lvl="0" indent="-69850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0" lvl="0" indent="-69850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000000"/>
                </a:solidFill>
              </a:rPr>
              <a:t>•</a:t>
            </a:r>
            <a:r>
              <a:rPr lang="en" sz="1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Rigorous curriculum with all courses offered at the Honors or AP level</a:t>
            </a:r>
          </a:p>
          <a:p>
            <a:pPr marL="0" lvl="0" indent="-69850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0" lvl="0" indent="-69850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000000"/>
                </a:solidFill>
              </a:rPr>
              <a:t>•</a:t>
            </a:r>
            <a:r>
              <a:rPr lang="en" sz="1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Junior year (11</a:t>
            </a:r>
            <a:r>
              <a:rPr lang="en" sz="1400" baseline="30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</a:t>
            </a:r>
            <a:r>
              <a:rPr lang="en" sz="1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grade) 75% of courses are at college level with NCCU students</a:t>
            </a:r>
          </a:p>
          <a:p>
            <a:pPr marL="0" lvl="0" indent="-69850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0" lvl="0" indent="-69850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000000"/>
                </a:solidFill>
              </a:rPr>
              <a:t>•</a:t>
            </a:r>
            <a:r>
              <a:rPr lang="en" sz="1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Senior year (12</a:t>
            </a:r>
            <a:r>
              <a:rPr lang="en" sz="1400" baseline="30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</a:t>
            </a:r>
            <a:r>
              <a:rPr lang="en" sz="1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grade) 75% of courses are at college level with NCCU </a:t>
            </a:r>
            <a:r>
              <a:rPr lang="en" sz="14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students</a:t>
            </a:r>
            <a:endParaRPr lang="en" sz="1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-69850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**REQUIRES ONLINES APPLICATION AND A PAPER APPLICATION (essay/short answer, teacher recom</a:t>
            </a:r>
            <a:r>
              <a:rPr lang="en-US" sz="1400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m</a:t>
            </a:r>
            <a:r>
              <a:rPr lang="en" sz="1400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endations, transcripts, report cards)</a:t>
            </a:r>
            <a:endParaRPr lang="en" sz="1400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92100" lvl="0" indent="63500">
              <a:spcBef>
                <a:spcPts val="0"/>
              </a:spcBef>
              <a:buNone/>
            </a:pPr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What’s a District School?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4000" dirty="0" smtClean="0"/>
              <a:t>Riverside</a:t>
            </a:r>
          </a:p>
          <a:p>
            <a:r>
              <a:rPr lang="en-US" sz="4000" dirty="0" smtClean="0"/>
              <a:t>Northern</a:t>
            </a:r>
          </a:p>
          <a:p>
            <a:r>
              <a:rPr lang="en-US" sz="4000" dirty="0" smtClean="0"/>
              <a:t>Jordan</a:t>
            </a:r>
          </a:p>
          <a:p>
            <a:r>
              <a:rPr lang="en-US" sz="4000" dirty="0" smtClean="0"/>
              <a:t>Hillside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047750"/>
            <a:ext cx="4038600" cy="3511296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Based on where you live/your </a:t>
            </a:r>
            <a:r>
              <a:rPr lang="en-US" dirty="0" smtClean="0"/>
              <a:t>address</a:t>
            </a:r>
          </a:p>
          <a:p>
            <a:r>
              <a:rPr lang="en-US" dirty="0" smtClean="0"/>
              <a:t>Comprehensive with TONS of core classes, electives, honors/AP classes, sports, clubs, etc.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 smtClean="0"/>
              <a:t>can apply to a different district school through a </a:t>
            </a:r>
            <a:r>
              <a:rPr lang="en-US" u="sng" dirty="0" smtClean="0"/>
              <a:t>transfer</a:t>
            </a:r>
            <a:r>
              <a:rPr lang="en-US" dirty="0" smtClean="0"/>
              <a:t> </a:t>
            </a:r>
            <a:r>
              <a:rPr lang="en-US" dirty="0" smtClean="0"/>
              <a:t>(in March) or </a:t>
            </a:r>
            <a:r>
              <a:rPr lang="en-US" dirty="0" smtClean="0"/>
              <a:t>their specialty </a:t>
            </a:r>
            <a:r>
              <a:rPr lang="en-US" b="1" u="sng" dirty="0" smtClean="0"/>
              <a:t>pathways</a:t>
            </a:r>
            <a:r>
              <a:rPr lang="en-US" dirty="0" smtClean="0"/>
              <a:t> (now-Jan 31</a:t>
            </a:r>
            <a:r>
              <a:rPr lang="en-US" baseline="30000" dirty="0" smtClean="0"/>
              <a:t>st</a:t>
            </a:r>
            <a:r>
              <a:rPr lang="en-US" dirty="0" smtClean="0"/>
              <a:t>)</a:t>
            </a:r>
            <a:endParaRPr lang="en-US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5" y="742950"/>
            <a:ext cx="17575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802" y="1855611"/>
            <a:ext cx="194446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803" y="3028981"/>
            <a:ext cx="194446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170" y="3992593"/>
            <a:ext cx="2173839" cy="115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02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Early College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aQXqpfs-LA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76400" y="1123951"/>
            <a:ext cx="6934200" cy="390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title"/>
          </p:nvPr>
        </p:nvSpPr>
        <p:spPr>
          <a:xfrm>
            <a:off x="1667575" y="-769350"/>
            <a:ext cx="7019100" cy="445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1364225" y="68050"/>
            <a:ext cx="7779900" cy="5075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u="sng" dirty="0">
                <a:solidFill>
                  <a:schemeClr val="dk1"/>
                </a:solidFill>
              </a:rPr>
              <a:t>Annual Lottery Timeline for Magnet Schools and CTE Pathway Clusters - </a:t>
            </a:r>
            <a:r>
              <a:rPr lang="en" sz="1200" b="1" u="sng" dirty="0" smtClean="0">
                <a:solidFill>
                  <a:schemeClr val="dk1"/>
                </a:solidFill>
              </a:rPr>
              <a:t>2019</a:t>
            </a:r>
            <a:endParaRPr lang="en" sz="1200" b="1" u="sng" dirty="0">
              <a:solidFill>
                <a:schemeClr val="dk1"/>
              </a:solidFill>
            </a:endParaRPr>
          </a:p>
          <a:p>
            <a:pPr marL="0" lvl="0" indent="-6985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</a:rPr>
              <a:t> </a:t>
            </a:r>
          </a:p>
          <a:p>
            <a:pPr lvl="0" indent="-69850" algn="ctr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1300" b="1" dirty="0">
                <a:solidFill>
                  <a:schemeClr val="dk1"/>
                </a:solidFill>
              </a:rPr>
              <a:t>All applicants must have an e-mail address to create an online account and submit an application at</a:t>
            </a:r>
            <a:r>
              <a:rPr lang="en" sz="1300" b="1" dirty="0">
                <a:solidFill>
                  <a:schemeClr val="dk1"/>
                </a:solidFill>
                <a:hlinkClick r:id="rId3"/>
              </a:rPr>
              <a:t> </a:t>
            </a:r>
            <a:r>
              <a:rPr lang="en-US" sz="1300" b="1" u="sng" dirty="0" smtClean="0">
                <a:hlinkClick r:id="rId4"/>
              </a:rPr>
              <a:t>www.dpsncapplication.com</a:t>
            </a:r>
            <a:endParaRPr lang="en-US" sz="1300" b="1" u="sng" dirty="0" smtClean="0"/>
          </a:p>
          <a:p>
            <a:pPr lvl="0" indent="-69850" algn="ctr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" sz="1300" dirty="0" smtClean="0">
              <a:solidFill>
                <a:schemeClr val="dk1"/>
              </a:solidFill>
            </a:endParaRPr>
          </a:p>
          <a:p>
            <a:pPr lvl="0" indent="-69850" algn="ctr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1300" dirty="0" smtClean="0">
                <a:solidFill>
                  <a:schemeClr val="dk1"/>
                </a:solidFill>
              </a:rPr>
              <a:t>The </a:t>
            </a:r>
            <a:r>
              <a:rPr lang="en" sz="1300" dirty="0">
                <a:solidFill>
                  <a:schemeClr val="dk1"/>
                </a:solidFill>
              </a:rPr>
              <a:t>application process for JDC Early College </a:t>
            </a:r>
            <a:r>
              <a:rPr lang="en" sz="1300" dirty="0" smtClean="0">
                <a:solidFill>
                  <a:schemeClr val="dk1"/>
                </a:solidFill>
              </a:rPr>
              <a:t>Each </a:t>
            </a:r>
            <a:r>
              <a:rPr lang="en" sz="1300" dirty="0">
                <a:solidFill>
                  <a:schemeClr val="dk1"/>
                </a:solidFill>
              </a:rPr>
              <a:t>applicant must submit the online application, and send/drop-off other required documents (references, transcripts, etc.) to the school</a:t>
            </a:r>
            <a:r>
              <a:rPr lang="en" sz="1300" dirty="0" smtClean="0">
                <a:solidFill>
                  <a:schemeClr val="dk1"/>
                </a:solidFill>
              </a:rPr>
              <a:t>.</a:t>
            </a:r>
          </a:p>
          <a:p>
            <a:pPr lvl="0" indent="-69850" algn="ctr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1300" dirty="0" smtClean="0">
                <a:solidFill>
                  <a:schemeClr val="dk1"/>
                </a:solidFill>
              </a:rPr>
              <a:t>Application for City of Medicine requires online application and online essay</a:t>
            </a:r>
            <a:endParaRPr lang="en" sz="1300" dirty="0">
              <a:solidFill>
                <a:schemeClr val="dk1"/>
              </a:solidFill>
            </a:endParaRPr>
          </a:p>
          <a:p>
            <a:pPr marL="292100" lvl="0" indent="-63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chemeClr val="dk1"/>
                </a:solidFill>
              </a:rPr>
              <a:t> </a:t>
            </a:r>
          </a:p>
          <a:p>
            <a:pPr marL="292100" lvl="0" indent="-63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 u="sng" dirty="0">
                <a:solidFill>
                  <a:schemeClr val="dk1"/>
                </a:solidFill>
              </a:rPr>
              <a:t>Additional computer access:</a:t>
            </a:r>
          </a:p>
          <a:p>
            <a:pPr marL="292100" lvl="0" indent="-63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300" b="1" dirty="0">
                <a:solidFill>
                  <a:schemeClr val="dk1"/>
                </a:solidFill>
              </a:rPr>
              <a:t>Durham Libraries – 8 locations across Durham</a:t>
            </a:r>
          </a:p>
          <a:p>
            <a:pPr marL="292100" lvl="0" indent="-63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300" b="1" dirty="0">
                <a:solidFill>
                  <a:schemeClr val="dk1"/>
                </a:solidFill>
              </a:rPr>
              <a:t>Durham Housing Authority Community Centers – access for residents</a:t>
            </a:r>
          </a:p>
          <a:p>
            <a:pPr marL="292100" lvl="0" indent="-63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300" b="1" dirty="0">
                <a:solidFill>
                  <a:schemeClr val="dk1"/>
                </a:solidFill>
              </a:rPr>
              <a:t>DPS Staff Development Center (SDC) – 2107 Hillandale Rd. (Monday-Friday 9 a.m.-3 p.m.)</a:t>
            </a:r>
          </a:p>
          <a:p>
            <a:pPr marL="292100" lvl="0" indent="-63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300" b="1" dirty="0">
                <a:solidFill>
                  <a:schemeClr val="dk1"/>
                </a:solidFill>
              </a:rPr>
              <a:t>DPS Magnet Schools </a:t>
            </a:r>
            <a:r>
              <a:rPr lang="en" sz="1300" b="1" dirty="0">
                <a:solidFill>
                  <a:srgbClr val="FF0000"/>
                </a:solidFill>
              </a:rPr>
              <a:t>- </a:t>
            </a:r>
            <a:r>
              <a:rPr lang="en" sz="1300" b="1" dirty="0">
                <a:solidFill>
                  <a:schemeClr val="dk1"/>
                </a:solidFill>
              </a:rPr>
              <a:t>23 school sites</a:t>
            </a:r>
          </a:p>
          <a:p>
            <a:pPr lvl="0" indent="-635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13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300" b="1" dirty="0">
                <a:solidFill>
                  <a:schemeClr val="dk1"/>
                </a:solidFill>
              </a:rPr>
              <a:t>Smart Phone Access -</a:t>
            </a:r>
            <a:r>
              <a:rPr lang="en" sz="1300" b="1" dirty="0">
                <a:solidFill>
                  <a:schemeClr val="dk1"/>
                </a:solidFill>
                <a:hlinkClick r:id="rId3"/>
              </a:rPr>
              <a:t> </a:t>
            </a:r>
            <a:r>
              <a:rPr lang="en-US" sz="1300" b="1" u="sng" dirty="0" smtClean="0">
                <a:hlinkClick r:id="rId4"/>
              </a:rPr>
              <a:t>www.dpsncapplication.com</a:t>
            </a:r>
            <a:endParaRPr lang="en-US" sz="1300" b="1" u="sng" dirty="0" smtClean="0"/>
          </a:p>
          <a:p>
            <a:pPr lvl="0" indent="-635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1300" dirty="0" smtClean="0">
                <a:solidFill>
                  <a:schemeClr val="dk1"/>
                </a:solidFill>
              </a:rPr>
              <a:t> </a:t>
            </a:r>
            <a:endParaRPr lang="en" sz="1300" dirty="0">
              <a:solidFill>
                <a:schemeClr val="dk1"/>
              </a:solidFill>
            </a:endParaRP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n" sz="1300" dirty="0" smtClean="0">
              <a:solidFill>
                <a:schemeClr val="dk1"/>
              </a:solidFill>
            </a:endParaRP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n" sz="1300" dirty="0" smtClean="0">
              <a:solidFill>
                <a:schemeClr val="dk1"/>
              </a:solidFill>
            </a:endParaRP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 smtClean="0">
                <a:solidFill>
                  <a:schemeClr val="dk1"/>
                </a:solidFill>
              </a:rPr>
              <a:t>All </a:t>
            </a:r>
            <a:r>
              <a:rPr lang="en" sz="1300" dirty="0">
                <a:solidFill>
                  <a:schemeClr val="dk1"/>
                </a:solidFill>
              </a:rPr>
              <a:t>lottery results will be posted </a:t>
            </a:r>
            <a:r>
              <a:rPr lang="en" sz="1300" u="sng" dirty="0">
                <a:solidFill>
                  <a:schemeClr val="dk1"/>
                </a:solidFill>
              </a:rPr>
              <a:t>Thursday, March 1</a:t>
            </a:r>
            <a:r>
              <a:rPr lang="en" sz="1300" u="sng" baseline="30000" dirty="0">
                <a:solidFill>
                  <a:schemeClr val="dk1"/>
                </a:solidFill>
              </a:rPr>
              <a:t>st </a:t>
            </a:r>
            <a:r>
              <a:rPr lang="en" sz="1300" dirty="0">
                <a:solidFill>
                  <a:schemeClr val="dk1"/>
                </a:solidFill>
              </a:rPr>
              <a:t>on the Smart Choice Dashboard of the parent’s online account.</a:t>
            </a: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n" sz="1300" dirty="0" smtClean="0">
              <a:solidFill>
                <a:schemeClr val="dk1"/>
              </a:solidFill>
            </a:endParaRP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 smtClean="0">
                <a:solidFill>
                  <a:schemeClr val="dk1"/>
                </a:solidFill>
              </a:rPr>
              <a:t>Applicants </a:t>
            </a:r>
            <a:r>
              <a:rPr lang="en" sz="1300" dirty="0">
                <a:solidFill>
                  <a:schemeClr val="dk1"/>
                </a:solidFill>
              </a:rPr>
              <a:t>selected must accept or decline their lottery seat on their Smart Choice Dashboard by Friday, March </a:t>
            </a:r>
            <a:r>
              <a:rPr lang="en" sz="1300" dirty="0" smtClean="0">
                <a:solidFill>
                  <a:schemeClr val="dk1"/>
                </a:solidFill>
              </a:rPr>
              <a:t>22nd, </a:t>
            </a:r>
            <a:r>
              <a:rPr lang="en" sz="1300" dirty="0">
                <a:solidFill>
                  <a:schemeClr val="dk1"/>
                </a:solidFill>
              </a:rPr>
              <a:t>11:59 p.m. (no exceptions), and complete all registration requirements designated by the assigned school</a:t>
            </a:r>
            <a:r>
              <a:rPr lang="en" sz="1300" dirty="0">
                <a:solidFill>
                  <a:srgbClr val="FF0000"/>
                </a:solidFill>
              </a:rPr>
              <a:t>. </a:t>
            </a:r>
          </a:p>
          <a:p>
            <a:pPr marL="292100" lvl="0" indent="63500">
              <a:spcBef>
                <a:spcPts val="0"/>
              </a:spcBef>
              <a:buNone/>
            </a:pPr>
            <a:endParaRPr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>
            <a:spLocks noGrp="1"/>
          </p:cNvSpPr>
          <p:nvPr>
            <p:ph type="title"/>
          </p:nvPr>
        </p:nvSpPr>
        <p:spPr>
          <a:xfrm>
            <a:off x="1667564" y="205978"/>
            <a:ext cx="70191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/>
              <a:t>Annual Lottery Timeline</a:t>
            </a:r>
          </a:p>
        </p:txBody>
      </p:sp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1296700" y="1200150"/>
            <a:ext cx="7698600" cy="3879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92100" lvl="0" indent="63500" algn="ctr">
              <a:spcBef>
                <a:spcPts val="0"/>
              </a:spcBef>
              <a:buNone/>
            </a:pPr>
            <a:r>
              <a:rPr lang="en" sz="3000" b="1" dirty="0">
                <a:solidFill>
                  <a:srgbClr val="FF0000"/>
                </a:solidFill>
              </a:rPr>
              <a:t>Monday, January </a:t>
            </a:r>
            <a:r>
              <a:rPr lang="en" sz="3000" b="1" dirty="0" smtClean="0">
                <a:solidFill>
                  <a:srgbClr val="FF0000"/>
                </a:solidFill>
              </a:rPr>
              <a:t>7, 2019, </a:t>
            </a:r>
            <a:r>
              <a:rPr lang="en" sz="3000" b="1" dirty="0">
                <a:solidFill>
                  <a:srgbClr val="FF0000"/>
                </a:solidFill>
              </a:rPr>
              <a:t>12 a.m.</a:t>
            </a:r>
          </a:p>
          <a:p>
            <a:pPr marL="0" lvl="0" indent="0" algn="ctr" rtl="0">
              <a:spcBef>
                <a:spcPts val="0"/>
              </a:spcBef>
              <a:buNone/>
            </a:pPr>
            <a:endParaRPr sz="3000" b="1" dirty="0">
              <a:solidFill>
                <a:srgbClr val="FF0000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" sz="3000" b="1" dirty="0">
                <a:solidFill>
                  <a:srgbClr val="FF0000"/>
                </a:solidFill>
              </a:rPr>
              <a:t>Through </a:t>
            </a:r>
          </a:p>
          <a:p>
            <a:pPr marL="0" lvl="0" indent="0" algn="ctr" rtl="0">
              <a:spcBef>
                <a:spcPts val="0"/>
              </a:spcBef>
              <a:buNone/>
            </a:pPr>
            <a:endParaRPr sz="3000" b="1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" sz="3000" b="1" dirty="0" smtClean="0">
                <a:solidFill>
                  <a:srgbClr val="FF0000"/>
                </a:solidFill>
              </a:rPr>
              <a:t>Thursday, </a:t>
            </a:r>
            <a:r>
              <a:rPr lang="en" sz="3000" b="1" dirty="0">
                <a:solidFill>
                  <a:srgbClr val="FF0000"/>
                </a:solidFill>
              </a:rPr>
              <a:t>January 31, </a:t>
            </a:r>
            <a:r>
              <a:rPr lang="en" sz="3000" b="1" dirty="0" smtClean="0">
                <a:solidFill>
                  <a:srgbClr val="FF0000"/>
                </a:solidFill>
              </a:rPr>
              <a:t>2019 </a:t>
            </a:r>
            <a:r>
              <a:rPr lang="en" sz="3000" b="1" dirty="0">
                <a:solidFill>
                  <a:srgbClr val="FF0000"/>
                </a:solidFill>
              </a:rPr>
              <a:t>5:00 p.m.</a:t>
            </a:r>
          </a:p>
          <a:p>
            <a:pPr marL="0" lvl="0" indent="0" rtl="0">
              <a:spcBef>
                <a:spcPts val="0"/>
              </a:spcBef>
              <a:buNone/>
            </a:pPr>
            <a:endParaRPr lang="en-US" sz="30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" sz="2000" dirty="0">
                <a:solidFill>
                  <a:schemeClr val="dk1"/>
                </a:solidFill>
              </a:rPr>
              <a:t>Application Assistance Day - Staff Development Center – </a:t>
            </a:r>
            <a:endParaRPr lang="en" sz="2000" dirty="0" smtClean="0">
              <a:solidFill>
                <a:schemeClr val="dk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" sz="2000" dirty="0">
                <a:solidFill>
                  <a:schemeClr val="dk1"/>
                </a:solidFill>
              </a:rPr>
              <a:t> </a:t>
            </a:r>
            <a:r>
              <a:rPr lang="en" sz="2000" dirty="0" smtClean="0">
                <a:solidFill>
                  <a:schemeClr val="dk1"/>
                </a:solidFill>
              </a:rPr>
              <a:t>  2107 </a:t>
            </a:r>
            <a:r>
              <a:rPr lang="en" sz="2000" dirty="0">
                <a:solidFill>
                  <a:schemeClr val="dk1"/>
                </a:solidFill>
              </a:rPr>
              <a:t>Hillandale Rd., Sat., January 19th, 9 a.m.-1 p.m.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Lottery Application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Families may choose </a:t>
            </a:r>
            <a:r>
              <a:rPr lang="en-US" u="sng" dirty="0" smtClean="0"/>
              <a:t>up to 3 schools </a:t>
            </a:r>
            <a:r>
              <a:rPr lang="en-US" dirty="0" smtClean="0"/>
              <a:t>on the online lottery application. </a:t>
            </a:r>
            <a:r>
              <a:rPr lang="en-US" dirty="0" smtClean="0"/>
              <a:t>You rank your choices.  OR you can only choose 1, or 2 schools.</a:t>
            </a:r>
            <a:endParaRPr lang="en-US" dirty="0" smtClean="0"/>
          </a:p>
          <a:p>
            <a:r>
              <a:rPr lang="en-US" dirty="0" smtClean="0"/>
              <a:t>Lottery results will be posted on your </a:t>
            </a:r>
            <a:r>
              <a:rPr lang="en-US" dirty="0" err="1" smtClean="0"/>
              <a:t>Smartchoice</a:t>
            </a:r>
            <a:r>
              <a:rPr lang="en-US" dirty="0" smtClean="0"/>
              <a:t> Dashboard on </a:t>
            </a:r>
            <a:r>
              <a:rPr lang="en-US" u="sng" dirty="0" smtClean="0"/>
              <a:t>March 1</a:t>
            </a:r>
            <a:r>
              <a:rPr lang="en-US" u="sng" baseline="30000" dirty="0" smtClean="0"/>
              <a:t>st </a:t>
            </a:r>
            <a:r>
              <a:rPr lang="en-US" dirty="0"/>
              <a:t>a</a:t>
            </a:r>
            <a:r>
              <a:rPr lang="en-US" dirty="0" smtClean="0"/>
              <a:t>nd </a:t>
            </a:r>
            <a:r>
              <a:rPr lang="en-US" dirty="0" smtClean="0"/>
              <a:t>emailed, and/or texted.  Once </a:t>
            </a:r>
            <a:r>
              <a:rPr lang="en-US" dirty="0" smtClean="0"/>
              <a:t>you have gotten a seat, or a spot on a waiting list, that is the end of the process. There will not be a second lottery</a:t>
            </a:r>
            <a:r>
              <a:rPr lang="en-US" dirty="0" smtClean="0"/>
              <a:t>.  You have until march 22</a:t>
            </a:r>
            <a:r>
              <a:rPr lang="en-US" baseline="30000" dirty="0" smtClean="0"/>
              <a:t>nd</a:t>
            </a:r>
            <a:r>
              <a:rPr lang="en-US" dirty="0" smtClean="0"/>
              <a:t> to accept or decline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922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Visit The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</a:t>
            </a:r>
            <a:r>
              <a:rPr lang="en-US" dirty="0" smtClean="0"/>
              <a:t>district, pathway programs, and magnet </a:t>
            </a:r>
            <a:r>
              <a:rPr lang="en-US" dirty="0" smtClean="0"/>
              <a:t>schools </a:t>
            </a:r>
            <a:r>
              <a:rPr lang="en-US" dirty="0" smtClean="0"/>
              <a:t>have </a:t>
            </a:r>
            <a:r>
              <a:rPr lang="en-US" dirty="0" smtClean="0"/>
              <a:t>school tours &amp; school showcases during school or at </a:t>
            </a:r>
            <a:r>
              <a:rPr lang="en-US" dirty="0" smtClean="0"/>
              <a:t>night.  Take a tour!! 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45" y="2724150"/>
            <a:ext cx="4469509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50" y="2724150"/>
            <a:ext cx="410645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98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Alex Soper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8</a:t>
            </a:r>
            <a:r>
              <a:rPr lang="en-US" baseline="30000" dirty="0" smtClean="0"/>
              <a:t>th</a:t>
            </a:r>
            <a:r>
              <a:rPr lang="en-US" dirty="0" smtClean="0"/>
              <a:t> Grade Counselor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Carrington Middle School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919-560-3916 ext. 16224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hlinkClick r:id="rId2"/>
              </a:rPr>
              <a:t>alexander.soper@dpsnc.net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79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22437"/>
          </a:solidFill>
          <a:ln>
            <a:noFill/>
          </a:ln>
        </p:spPr>
        <p:txBody>
          <a:bodyPr wrap="square" lIns="35700" tIns="35700" rIns="35700" bIns="35700" anchor="ctr" anchorCtr="0">
            <a:noAutofit/>
          </a:bodyPr>
          <a:lstStyle/>
          <a:p>
            <a:pPr marL="241092" marR="0" lvl="0" indent="-124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52" name="Shape 552" descr="DPS full-color Spark onl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483" y="320519"/>
            <a:ext cx="6484500" cy="450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Shape 553" descr="DPS Minds on colo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125" y="2411016"/>
            <a:ext cx="1300800" cy="1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Pathway?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Pathways = specialized group of classes within a district school</a:t>
            </a:r>
          </a:p>
          <a:p>
            <a:pPr lvl="1"/>
            <a:r>
              <a:rPr lang="en-US" dirty="0" smtClean="0"/>
              <a:t>Example: Riverside’s engineering program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Students must complete a minimum of one Pathway course per academic year to complete the Pathway Cluster requirement.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29656"/>
            <a:ext cx="134398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309" y="4179006"/>
            <a:ext cx="148694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4" y="4289198"/>
            <a:ext cx="1339965" cy="87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784" y="2996502"/>
            <a:ext cx="1486940" cy="88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51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Hillside High School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Located in South Durham</a:t>
            </a:r>
          </a:p>
          <a:p>
            <a:r>
              <a:rPr lang="en-US" dirty="0" smtClean="0"/>
              <a:t>3727 Fayetteville Road</a:t>
            </a:r>
          </a:p>
          <a:p>
            <a:r>
              <a:rPr lang="en-US" dirty="0" smtClean="0"/>
              <a:t>1400 students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31" y="3028950"/>
            <a:ext cx="35909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8554"/>
            <a:ext cx="3733800" cy="279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04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1667564" y="205978"/>
            <a:ext cx="70191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Hillside Pathways: 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1667564" y="1200150"/>
            <a:ext cx="7019100" cy="3394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92100" lvl="0" indent="63500">
              <a:spcBef>
                <a:spcPts val="0"/>
              </a:spcBef>
              <a:buNone/>
            </a:pPr>
            <a:endParaRPr lang="en-US" dirty="0" smtClean="0"/>
          </a:p>
          <a:p>
            <a:pPr marL="292100" lvl="0" indent="63500">
              <a:spcBef>
                <a:spcPts val="0"/>
              </a:spcBef>
              <a:buNone/>
            </a:pPr>
            <a:endParaRPr lang="en-US" dirty="0"/>
          </a:p>
          <a:p>
            <a:pPr marL="292100" lvl="0" indent="63500">
              <a:spcBef>
                <a:spcPts val="0"/>
              </a:spcBef>
              <a:buNone/>
            </a:pPr>
            <a:endParaRPr lang="en-US" dirty="0" smtClean="0"/>
          </a:p>
          <a:p>
            <a:pPr marL="292100" lvl="0" indent="63500">
              <a:spcBef>
                <a:spcPts val="0"/>
              </a:spcBef>
              <a:buNone/>
            </a:pPr>
            <a:endParaRPr lang="en-US" dirty="0"/>
          </a:p>
          <a:p>
            <a:pPr marL="292100" lvl="0" indent="63500">
              <a:spcBef>
                <a:spcPts val="0"/>
              </a:spcBef>
              <a:buNone/>
            </a:pPr>
            <a:endParaRPr lang="en-US" dirty="0" smtClean="0"/>
          </a:p>
          <a:p>
            <a:pPr marL="292100" lvl="0" indent="63500">
              <a:spcBef>
                <a:spcPts val="0"/>
              </a:spcBef>
              <a:buNone/>
            </a:pPr>
            <a:endParaRPr lang="en-US" dirty="0"/>
          </a:p>
          <a:p>
            <a:pPr marL="292100" lvl="0" indent="63500">
              <a:spcBef>
                <a:spcPts val="0"/>
              </a:spcBef>
              <a:buNone/>
            </a:pPr>
            <a:endParaRPr lang="en-US" dirty="0" smtClean="0"/>
          </a:p>
          <a:p>
            <a:pPr marL="292100" lvl="0" indent="63500">
              <a:spcBef>
                <a:spcPts val="0"/>
              </a:spcBef>
              <a:buNone/>
            </a:pPr>
            <a:endParaRPr lang="en-US" dirty="0"/>
          </a:p>
          <a:p>
            <a:pPr marL="292100" lvl="0" indent="63500">
              <a:spcBef>
                <a:spcPts val="0"/>
              </a:spcBef>
              <a:buNone/>
            </a:pPr>
            <a:r>
              <a:rPr lang="en-US" sz="1800" dirty="0" smtClean="0"/>
              <a:t>*Transportation from base school</a:t>
            </a:r>
            <a:endParaRPr sz="1800" dirty="0"/>
          </a:p>
        </p:txBody>
      </p:sp>
      <p:grpSp>
        <p:nvGrpSpPr>
          <p:cNvPr id="241" name="Shape 241"/>
          <p:cNvGrpSpPr/>
          <p:nvPr/>
        </p:nvGrpSpPr>
        <p:grpSpPr>
          <a:xfrm>
            <a:off x="1300737" y="1986800"/>
            <a:ext cx="1974913" cy="2014200"/>
            <a:chOff x="1300725" y="1986800"/>
            <a:chExt cx="1974913" cy="2014200"/>
          </a:xfrm>
        </p:grpSpPr>
        <p:sp>
          <p:nvSpPr>
            <p:cNvPr id="242" name="Shape 242"/>
            <p:cNvSpPr txBox="1"/>
            <p:nvPr/>
          </p:nvSpPr>
          <p:spPr>
            <a:xfrm>
              <a:off x="1300725" y="1986800"/>
              <a:ext cx="1974900" cy="2014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-69850" algn="r">
                <a:spcBef>
                  <a:spcPts val="0"/>
                </a:spcBef>
                <a:buSzPts val="1100"/>
                <a:buNone/>
              </a:pPr>
              <a:r>
                <a:rPr lang="en" sz="1200" b="1">
                  <a:latin typeface="Roboto"/>
                  <a:ea typeface="Roboto"/>
                  <a:cs typeface="Roboto"/>
                  <a:sym typeface="Roboto"/>
                </a:rPr>
                <a:t>International Baccalaureate</a:t>
              </a:r>
            </a:p>
            <a:p>
              <a:pPr marL="0" lvl="0" indent="-69850" algn="r">
                <a:spcBef>
                  <a:spcPts val="0"/>
                </a:spcBef>
                <a:buSzPts val="1100"/>
                <a:buNone/>
              </a:pPr>
              <a:endParaRPr sz="8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-69850" algn="r" rtl="0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r>
                <a:rPr lang="en" sz="100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The IB Programme gives each student a chance to earn college credits based on the scores earned on a series of assessments and exams taken during their senior year. </a:t>
              </a:r>
            </a:p>
            <a:p>
              <a:pPr marL="0" lvl="0" indent="-69850" algn="r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r>
                <a:rPr lang="en" sz="100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Students will graduate with a High School diploma and an IB Diploma</a:t>
              </a:r>
            </a:p>
          </p:txBody>
        </p:sp>
        <p:cxnSp>
          <p:nvCxnSpPr>
            <p:cNvPr id="243" name="Shape 243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w="9525" cap="flat" cmpd="sng">
              <a:solidFill>
                <a:srgbClr val="F63D49"/>
              </a:solidFill>
              <a:prstDash val="solid"/>
              <a:round/>
              <a:headEnd type="none" w="med" len="med"/>
              <a:tailEnd type="oval" w="lg" len="lg"/>
            </a:ln>
          </p:spPr>
        </p:cxnSp>
      </p:grpSp>
      <p:grpSp>
        <p:nvGrpSpPr>
          <p:cNvPr id="244" name="Shape 244"/>
          <p:cNvGrpSpPr/>
          <p:nvPr/>
        </p:nvGrpSpPr>
        <p:grpSpPr>
          <a:xfrm>
            <a:off x="5209838" y="1060350"/>
            <a:ext cx="3610788" cy="1758000"/>
            <a:chOff x="5209838" y="1060350"/>
            <a:chExt cx="3610788" cy="1758000"/>
          </a:xfrm>
        </p:grpSpPr>
        <p:sp>
          <p:nvSpPr>
            <p:cNvPr id="245" name="Shape 245"/>
            <p:cNvSpPr txBox="1"/>
            <p:nvPr/>
          </p:nvSpPr>
          <p:spPr>
            <a:xfrm>
              <a:off x="6414625" y="1060350"/>
              <a:ext cx="2406000" cy="175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-69850" algn="ctr">
                <a:spcBef>
                  <a:spcPts val="0"/>
                </a:spcBef>
                <a:buSzPts val="1100"/>
                <a:buNone/>
              </a:pPr>
              <a:r>
                <a:rPr lang="en" sz="1200" b="1">
                  <a:latin typeface="Roboto"/>
                  <a:ea typeface="Roboto"/>
                  <a:cs typeface="Roboto"/>
                  <a:sym typeface="Roboto"/>
                </a:rPr>
                <a:t>Business &amp; Finance Academy</a:t>
              </a:r>
            </a:p>
            <a:p>
              <a:pPr marL="0" lvl="0" indent="-69850">
                <a:spcBef>
                  <a:spcPts val="0"/>
                </a:spcBef>
                <a:buSzPts val="1100"/>
                <a:buNone/>
              </a:pPr>
              <a:endParaRPr sz="10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-69850" rtl="0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r>
                <a:rPr lang="en" sz="100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Students will choose </a:t>
              </a:r>
              <a:r>
                <a:rPr lang="en" sz="1000" b="1" u="sng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ONE</a:t>
              </a:r>
              <a:r>
                <a:rPr lang="en" sz="100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 of the following Pathways:</a:t>
              </a:r>
            </a:p>
            <a:p>
              <a:pPr marL="0" lvl="0" indent="-69850" rtl="0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r>
                <a:rPr lang="en" sz="100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1.Academy of Information &amp; Technology </a:t>
              </a:r>
            </a:p>
            <a:p>
              <a:pPr marL="0" lvl="0" indent="-69850" rtl="0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r>
                <a:rPr lang="en" sz="100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2. Academy of Finance </a:t>
              </a:r>
            </a:p>
            <a:p>
              <a:pPr marL="0" lvl="0" indent="-69850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r>
                <a:rPr lang="en" sz="100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3. Business Management</a:t>
              </a:r>
            </a:p>
          </p:txBody>
        </p:sp>
        <p:cxnSp>
          <p:nvCxnSpPr>
            <p:cNvPr id="246" name="Shape 246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A52714"/>
              </a:solidFill>
              <a:prstDash val="solid"/>
              <a:round/>
              <a:headEnd type="none" w="med" len="med"/>
              <a:tailEnd type="oval" w="lg" len="lg"/>
            </a:ln>
          </p:spPr>
        </p:cxnSp>
      </p:grpSp>
      <p:grpSp>
        <p:nvGrpSpPr>
          <p:cNvPr id="247" name="Shape 247"/>
          <p:cNvGrpSpPr/>
          <p:nvPr/>
        </p:nvGrpSpPr>
        <p:grpSpPr>
          <a:xfrm>
            <a:off x="5209838" y="3020450"/>
            <a:ext cx="3610650" cy="1289700"/>
            <a:chOff x="5209838" y="3020450"/>
            <a:chExt cx="3610650" cy="1289700"/>
          </a:xfrm>
        </p:grpSpPr>
        <p:sp>
          <p:nvSpPr>
            <p:cNvPr id="248" name="Shape 248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-69850">
                <a:spcBef>
                  <a:spcPts val="0"/>
                </a:spcBef>
                <a:buSzPts val="1100"/>
                <a:buNone/>
              </a:pPr>
              <a:r>
                <a:rPr lang="en" sz="1200" b="1">
                  <a:latin typeface="Roboto"/>
                  <a:ea typeface="Roboto"/>
                  <a:cs typeface="Roboto"/>
                  <a:sym typeface="Roboto"/>
                </a:rPr>
                <a:t>JROTC-Army</a:t>
              </a:r>
            </a:p>
            <a:p>
              <a:pPr marL="0" lvl="0" indent="-69850">
                <a:spcBef>
                  <a:spcPts val="0"/>
                </a:spcBef>
                <a:buSzPts val="1100"/>
                <a:buNone/>
              </a:pPr>
              <a:endParaRPr sz="8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-69850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r>
                <a:rPr lang="en" sz="100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Encourages growth and excellence in leadership, character, academic achievement and physical fitness</a:t>
              </a:r>
            </a:p>
          </p:txBody>
        </p:sp>
        <p:cxnSp>
          <p:nvCxnSpPr>
            <p:cNvPr id="249" name="Shape 249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D32F2F"/>
              </a:solidFill>
              <a:prstDash val="solid"/>
              <a:round/>
              <a:headEnd type="none" w="med" len="med"/>
              <a:tailEnd type="oval" w="lg" len="lg"/>
            </a:ln>
          </p:spPr>
        </p:cxnSp>
      </p:grpSp>
      <p:grpSp>
        <p:nvGrpSpPr>
          <p:cNvPr id="250" name="Shape 250"/>
          <p:cNvGrpSpPr/>
          <p:nvPr/>
        </p:nvGrpSpPr>
        <p:grpSpPr>
          <a:xfrm>
            <a:off x="2750926" y="676469"/>
            <a:ext cx="3814835" cy="3790597"/>
            <a:chOff x="2662213" y="676344"/>
            <a:chExt cx="3814835" cy="3790597"/>
          </a:xfrm>
        </p:grpSpPr>
        <p:sp>
          <p:nvSpPr>
            <p:cNvPr id="251" name="Shape 251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name="adj1" fmla="val 12622480"/>
                <a:gd name="adj2" fmla="val 19781569"/>
                <a:gd name="adj3" fmla="val 20773"/>
              </a:avLst>
            </a:prstGeom>
            <a:solidFill>
              <a:srgbClr val="A5271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name="adj1" fmla="val 12622480"/>
                <a:gd name="adj2" fmla="val 19662822"/>
                <a:gd name="adj3" fmla="val 20729"/>
              </a:avLst>
            </a:prstGeom>
            <a:solidFill>
              <a:srgbClr val="D32F2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name="adj1" fmla="val 12622480"/>
                <a:gd name="adj2" fmla="val 19703271"/>
                <a:gd name="adj3" fmla="val 20851"/>
              </a:avLst>
            </a:prstGeom>
            <a:solidFill>
              <a:srgbClr val="EF535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254" name="Shape 254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255" name="Shape 255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EF5350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EF535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57" name="Shape 257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258" name="Shape 258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A5271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9" name="Shape 259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A52714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60" name="Shape 260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261" name="Shape 261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D32F2F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D32F2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263" name="Shape 263"/>
            <p:cNvSpPr txBox="1"/>
            <p:nvPr/>
          </p:nvSpPr>
          <p:spPr>
            <a:xfrm>
              <a:off x="4473500" y="1255305"/>
              <a:ext cx="855900" cy="3666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BFA </a:t>
              </a:r>
            </a:p>
          </p:txBody>
        </p:sp>
        <p:sp>
          <p:nvSpPr>
            <p:cNvPr id="264" name="Shape 264"/>
            <p:cNvSpPr txBox="1"/>
            <p:nvPr/>
          </p:nvSpPr>
          <p:spPr>
            <a:xfrm>
              <a:off x="3236075" y="2653730"/>
              <a:ext cx="904200" cy="3666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IB </a:t>
              </a:r>
            </a:p>
          </p:txBody>
        </p:sp>
        <p:sp>
          <p:nvSpPr>
            <p:cNvPr id="265" name="Shape 265"/>
            <p:cNvSpPr txBox="1"/>
            <p:nvPr/>
          </p:nvSpPr>
          <p:spPr>
            <a:xfrm>
              <a:off x="5281875" y="2857855"/>
              <a:ext cx="994800" cy="3666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JROTC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1667564" y="205978"/>
            <a:ext cx="70191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Hillside High School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1445275" y="1005425"/>
            <a:ext cx="7590300" cy="4137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2400">
                <a:solidFill>
                  <a:srgbClr val="4A86E8"/>
                </a:solidFill>
              </a:rPr>
              <a:t>Hornet Academy (For All Entering Freshmen)</a:t>
            </a:r>
          </a:p>
          <a:p>
            <a:pPr marL="0" lvl="0" indent="0">
              <a:spcBef>
                <a:spcPts val="0"/>
              </a:spcBef>
              <a:buNone/>
            </a:pPr>
            <a:endParaRPr sz="2400">
              <a:solidFill>
                <a:srgbClr val="4A86E8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Transitional freshman program designed to create a smaller personal learning community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Help foster high academic achievement and high expectations for behavior</a:t>
            </a:r>
          </a:p>
          <a:p>
            <a:pPr marL="457200" lvl="0" indent="-381000">
              <a:spcBef>
                <a:spcPts val="0"/>
              </a:spcBef>
              <a:buSzPts val="2400"/>
              <a:buChar char="•"/>
            </a:pPr>
            <a:r>
              <a:rPr lang="en" sz="2400"/>
              <a:t>Hornet Academy also provides a comprehensive system of support for all freshmen to navigate high school successfully and graduate on time </a:t>
            </a:r>
          </a:p>
          <a:p>
            <a:pPr marL="0" lvl="0" indent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Jordan High School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Located in South West Durham</a:t>
            </a:r>
          </a:p>
          <a:p>
            <a:r>
              <a:rPr lang="en-US" dirty="0" smtClean="0"/>
              <a:t>6808 Garrett Road</a:t>
            </a:r>
          </a:p>
          <a:p>
            <a:r>
              <a:rPr lang="en-US" dirty="0" smtClean="0"/>
              <a:t>1920 students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38" y="1581169"/>
            <a:ext cx="3780649" cy="257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57552"/>
            <a:ext cx="4038600" cy="109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46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1667564" y="205978"/>
            <a:ext cx="70191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Jordan High School 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1368325" y="1176825"/>
            <a:ext cx="7617600" cy="3676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4A86E8"/>
                </a:solidFill>
              </a:rPr>
              <a:t>Pathway Program: Agriculture, Food &amp; Natural Resources Pathway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 smtClean="0"/>
              <a:t>Learning the basics of food and animal sciences. Great for students interested in vetrinary medicine, agriculture, or food hospitality.</a:t>
            </a:r>
            <a:endParaRPr lang="en" sz="2400" dirty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>
                <a:solidFill>
                  <a:schemeClr val="dk1"/>
                </a:solidFill>
              </a:rPr>
              <a:t>Each agricultural sciences pathway exposes students to classroom and laboratory experiences.  </a:t>
            </a:r>
          </a:p>
          <a:p>
            <a:pPr marL="965200" lvl="1" indent="-381000">
              <a:spcBef>
                <a:spcPts val="0"/>
              </a:spcBef>
              <a:buChar char="•"/>
            </a:pPr>
            <a:r>
              <a:rPr lang="en" sz="2000" dirty="0" smtClean="0">
                <a:solidFill>
                  <a:schemeClr val="dk1"/>
                </a:solidFill>
              </a:rPr>
              <a:t>Required to take classes in: Agriscience Applications, Animal Sciences, Foods, Horticulture, and Vet Assisting</a:t>
            </a:r>
            <a:endParaRPr lang="en" sz="2000" dirty="0" smtClean="0">
              <a:solidFill>
                <a:schemeClr val="dk1"/>
              </a:solidFill>
            </a:endParaRPr>
          </a:p>
          <a:p>
            <a:pPr marL="457200" lvl="0" indent="-381000" rtl="0">
              <a:spcBef>
                <a:spcPts val="0"/>
              </a:spcBef>
              <a:buSzPts val="2400"/>
              <a:buChar char="•"/>
            </a:pPr>
            <a:r>
              <a:rPr lang="en" sz="2400" dirty="0" smtClean="0">
                <a:solidFill>
                  <a:schemeClr val="dk1"/>
                </a:solidFill>
              </a:rPr>
              <a:t>Transportation from base school</a:t>
            </a:r>
            <a:endParaRPr lang="en" sz="24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2400" dirty="0"/>
          </a:p>
          <a:p>
            <a:pPr marL="0" lvl="0" indent="0">
              <a:spcBef>
                <a:spcPts val="0"/>
              </a:spcBef>
              <a:buNone/>
            </a:pPr>
            <a:endParaRPr sz="2400" dirty="0"/>
          </a:p>
          <a:p>
            <a:pPr marL="292100" lvl="0" indent="63500">
              <a:spcBef>
                <a:spcPts val="0"/>
              </a:spcBef>
              <a:buNone/>
            </a:pPr>
            <a:r>
              <a:rPr lang="en" sz="2400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 powerpoint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ex">
  <a:themeElements>
    <a:clrScheme name="Apex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edian">
  <a:themeElements>
    <a:clrScheme name="Custom 5">
      <a:dk1>
        <a:sysClr val="windowText" lastClr="000000"/>
      </a:dk1>
      <a:lt1>
        <a:sysClr val="window" lastClr="FFFFFF"/>
      </a:lt1>
      <a:dk2>
        <a:srgbClr val="0C0C0C"/>
      </a:dk2>
      <a:lt2>
        <a:srgbClr val="D2D2D2"/>
      </a:lt2>
      <a:accent1>
        <a:srgbClr val="4E005F"/>
      </a:accent1>
      <a:accent2>
        <a:srgbClr val="FFFF00"/>
      </a:accent2>
      <a:accent3>
        <a:srgbClr val="9C007F"/>
      </a:accent3>
      <a:accent4>
        <a:srgbClr val="68007F"/>
      </a:accent4>
      <a:accent5>
        <a:srgbClr val="0C0C0C"/>
      </a:accent5>
      <a:accent6>
        <a:srgbClr val="0C0C0C"/>
      </a:accent6>
      <a:hlink>
        <a:srgbClr val="0C0C0C"/>
      </a:hlink>
      <a:folHlink>
        <a:srgbClr val="0C0C0C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5">
    <a:dk1>
      <a:sysClr val="windowText" lastClr="000000"/>
    </a:dk1>
    <a:lt1>
      <a:sysClr val="window" lastClr="FFFFFF"/>
    </a:lt1>
    <a:dk2>
      <a:srgbClr val="0C0C0C"/>
    </a:dk2>
    <a:lt2>
      <a:srgbClr val="D2D2D2"/>
    </a:lt2>
    <a:accent1>
      <a:srgbClr val="4E005F"/>
    </a:accent1>
    <a:accent2>
      <a:srgbClr val="FFFF00"/>
    </a:accent2>
    <a:accent3>
      <a:srgbClr val="9C007F"/>
    </a:accent3>
    <a:accent4>
      <a:srgbClr val="68007F"/>
    </a:accent4>
    <a:accent5>
      <a:srgbClr val="0C0C0C"/>
    </a:accent5>
    <a:accent6>
      <a:srgbClr val="0C0C0C"/>
    </a:accent6>
    <a:hlink>
      <a:srgbClr val="0C0C0C"/>
    </a:hlink>
    <a:folHlink>
      <a:srgbClr val="0C0C0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3193</TotalTime>
  <Words>1588</Words>
  <Application>Microsoft Office PowerPoint</Application>
  <PresentationFormat>On-screen Show (16:9)</PresentationFormat>
  <Paragraphs>263</Paragraphs>
  <Slides>36</Slides>
  <Notes>22</Notes>
  <HiddenSlides>2</HiddenSlides>
  <MMClips>5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36</vt:i4>
      </vt:variant>
    </vt:vector>
  </HeadingPairs>
  <TitlesOfParts>
    <vt:vector size="63" baseType="lpstr">
      <vt:lpstr>Arial</vt:lpstr>
      <vt:lpstr>Times New Roman</vt:lpstr>
      <vt:lpstr>Calibri</vt:lpstr>
      <vt:lpstr>Wingdings 2</vt:lpstr>
      <vt:lpstr>Tw Cen MT</vt:lpstr>
      <vt:lpstr>Georgia</vt:lpstr>
      <vt:lpstr>Wingdings</vt:lpstr>
      <vt:lpstr>Lucida Sans</vt:lpstr>
      <vt:lpstr>Merriweather Sans</vt:lpstr>
      <vt:lpstr>Gill Sans</vt:lpstr>
      <vt:lpstr>Courier New</vt:lpstr>
      <vt:lpstr>Book Antiqua</vt:lpstr>
      <vt:lpstr>Noto Sans Symbols</vt:lpstr>
      <vt:lpstr>Lobster</vt:lpstr>
      <vt:lpstr>Roboto</vt:lpstr>
      <vt:lpstr>Verdana</vt:lpstr>
      <vt:lpstr>Simple Light</vt:lpstr>
      <vt:lpstr>NEW powerpoint template</vt:lpstr>
      <vt:lpstr>Apex</vt:lpstr>
      <vt:lpstr>Civic</vt:lpstr>
      <vt:lpstr>3_Civic</vt:lpstr>
      <vt:lpstr>1_Civic</vt:lpstr>
      <vt:lpstr>2_Civic</vt:lpstr>
      <vt:lpstr>Median</vt:lpstr>
      <vt:lpstr>4_Civic</vt:lpstr>
      <vt:lpstr>5_Civic</vt:lpstr>
      <vt:lpstr>6_Civic</vt:lpstr>
      <vt:lpstr>DPS High School Options</vt:lpstr>
      <vt:lpstr>Options, Options, &amp; More Options</vt:lpstr>
      <vt:lpstr>What’s a District School?</vt:lpstr>
      <vt:lpstr>What is a Pathway?</vt:lpstr>
      <vt:lpstr>Hillside High School</vt:lpstr>
      <vt:lpstr>Hillside Pathways: </vt:lpstr>
      <vt:lpstr>Hillside High School</vt:lpstr>
      <vt:lpstr>Jordan High School</vt:lpstr>
      <vt:lpstr>Jordan High School </vt:lpstr>
      <vt:lpstr>Riverside High School</vt:lpstr>
      <vt:lpstr>Riverside Pathways </vt:lpstr>
      <vt:lpstr>Riverside Cont’d</vt:lpstr>
      <vt:lpstr>   Northern High School  </vt:lpstr>
      <vt:lpstr>Northern Video</vt:lpstr>
      <vt:lpstr>Northern Pathways</vt:lpstr>
      <vt:lpstr>Northern Pathways Chart</vt:lpstr>
      <vt:lpstr>Please note:</vt:lpstr>
      <vt:lpstr>Magnet Schools</vt:lpstr>
      <vt:lpstr>Magnet High Schools</vt:lpstr>
      <vt:lpstr>School for Creative Studies </vt:lpstr>
      <vt:lpstr>School for Creative Studies</vt:lpstr>
      <vt:lpstr>Southern School of Energy &amp; Sustainability (SSES)</vt:lpstr>
      <vt:lpstr>City of Medicine Academy (CMA)</vt:lpstr>
      <vt:lpstr>PowerPoint Presentation</vt:lpstr>
      <vt:lpstr>Durham School of the Arts (DSA)</vt:lpstr>
      <vt:lpstr>DSA From Above</vt:lpstr>
      <vt:lpstr>Hillside New Tech</vt:lpstr>
      <vt:lpstr>PowerPoint Presentation</vt:lpstr>
      <vt:lpstr>J.D. Clement Early College</vt:lpstr>
      <vt:lpstr>Early College</vt:lpstr>
      <vt:lpstr>PowerPoint Presentation</vt:lpstr>
      <vt:lpstr>Annual Lottery Timeline</vt:lpstr>
      <vt:lpstr>Lottery Application Changes</vt:lpstr>
      <vt:lpstr>Visit The Schools</vt:lpstr>
      <vt:lpstr>Contact Information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DPS High School Options</dc:title>
  <dc:creator>Rasheeda Omoti</dc:creator>
  <cp:lastModifiedBy>Alexander Soper</cp:lastModifiedBy>
  <cp:revision>36</cp:revision>
  <dcterms:modified xsi:type="dcterms:W3CDTF">2019-01-09T03:50:54Z</dcterms:modified>
</cp:coreProperties>
</file>